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4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2787"/>
    <p:restoredTop sz="90929"/>
  </p:normalViewPr>
  <p:slideViewPr>
    <p:cSldViewPr>
      <p:cViewPr>
        <p:scale>
          <a:sx n="100" d="100"/>
          <a:sy n="100" d="100"/>
        </p:scale>
        <p:origin x="-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EB36-F5BA-4114-A04E-C6717FFCA1B1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D60F-5240-43FB-894F-3B24070DF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A6AE-82D0-4DBA-AEF1-E0422582D702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A7AD-60FE-4516-9AF2-09E6BEA80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A7AD-60FE-4516-9AF2-09E6BEA80C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A7AD-60FE-4516-9AF2-09E6BEA80C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1" descr="C:\My Documents\bits\Facbann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676400"/>
            <a:ext cx="6934200" cy="2116138"/>
          </a:xfrm>
        </p:spPr>
        <p:txBody>
          <a:bodyPr/>
          <a:lstStyle>
            <a:lvl1pPr algn="ctr">
              <a:defRPr sz="3600" baseline="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14500" y="396875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C5A4D33-78D5-485F-AB3F-8D76F5B0E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16200000">
            <a:off x="-2527300" y="3028950"/>
            <a:ext cx="584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North Central Texas Council of Governments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 rot="16200000">
            <a:off x="-793" y="5985669"/>
            <a:ext cx="793750" cy="522287"/>
            <a:chOff x="0" y="3761"/>
            <a:chExt cx="500" cy="329"/>
          </a:xfrm>
        </p:grpSpPr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146" y="4064"/>
              <a:ext cx="4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6" y="25"/>
                </a:cxn>
                <a:cxn ang="0">
                  <a:pos x="36" y="25"/>
                </a:cxn>
                <a:cxn ang="0">
                  <a:pos x="41" y="0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136" y="4059"/>
              <a:ext cx="1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17" y="4054"/>
              <a:ext cx="25" cy="20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0" y="20"/>
                </a:cxn>
                <a:cxn ang="0">
                  <a:pos x="0" y="0"/>
                </a:cxn>
              </a:cxnLst>
              <a:rect l="0" t="0" r="r" b="b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86" y="4054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25" y="0"/>
                </a:cxn>
              </a:cxnLst>
              <a:rect l="0" t="0" r="r" b="b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242" y="4069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 userDrawn="1"/>
          </p:nvSpPr>
          <p:spPr bwMode="auto">
            <a:xfrm>
              <a:off x="71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 userDrawn="1"/>
          </p:nvSpPr>
          <p:spPr bwMode="auto">
            <a:xfrm flipV="1">
              <a:off x="247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 userDrawn="1"/>
          </p:nvSpPr>
          <p:spPr bwMode="auto">
            <a:xfrm flipV="1">
              <a:off x="187" y="4054"/>
              <a:ext cx="3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262" y="4030"/>
              <a:ext cx="1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 userDrawn="1"/>
          </p:nvSpPr>
          <p:spPr bwMode="auto">
            <a:xfrm>
              <a:off x="111" y="4054"/>
              <a:ext cx="2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61" y="403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 userDrawn="1"/>
          </p:nvSpPr>
          <p:spPr bwMode="auto">
            <a:xfrm>
              <a:off x="56" y="4010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 userDrawn="1"/>
          </p:nvSpPr>
          <p:spPr bwMode="auto">
            <a:xfrm flipV="1">
              <a:off x="262" y="4010"/>
              <a:ext cx="16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auto">
            <a:xfrm>
              <a:off x="25" y="4010"/>
              <a:ext cx="31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auto">
            <a:xfrm>
              <a:off x="278" y="4010"/>
              <a:ext cx="30" cy="10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 userDrawn="1"/>
          </p:nvSpPr>
          <p:spPr bwMode="auto">
            <a:xfrm>
              <a:off x="15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 userDrawn="1"/>
          </p:nvSpPr>
          <p:spPr bwMode="auto">
            <a:xfrm flipV="1">
              <a:off x="308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 userDrawn="1"/>
          </p:nvSpPr>
          <p:spPr bwMode="auto">
            <a:xfrm>
              <a:off x="192" y="3956"/>
              <a:ext cx="70" cy="5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9"/>
                </a:cxn>
                <a:cxn ang="0">
                  <a:pos x="25" y="49"/>
                </a:cxn>
                <a:cxn ang="0">
                  <a:pos x="35" y="54"/>
                </a:cxn>
                <a:cxn ang="0">
                  <a:pos x="70" y="30"/>
                </a:cxn>
                <a:cxn ang="0">
                  <a:pos x="60" y="15"/>
                </a:cxn>
                <a:cxn ang="0">
                  <a:pos x="40" y="0"/>
                </a:cxn>
              </a:cxnLst>
              <a:rect l="0" t="0" r="r" b="b"/>
              <a:pathLst>
                <a:path w="70" h="54">
                  <a:moveTo>
                    <a:pt x="0" y="25"/>
                  </a:moveTo>
                  <a:lnTo>
                    <a:pt x="15" y="49"/>
                  </a:lnTo>
                  <a:lnTo>
                    <a:pt x="25" y="49"/>
                  </a:lnTo>
                  <a:lnTo>
                    <a:pt x="35" y="54"/>
                  </a:lnTo>
                  <a:lnTo>
                    <a:pt x="70" y="30"/>
                  </a:lnTo>
                  <a:lnTo>
                    <a:pt x="60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 userDrawn="1"/>
          </p:nvSpPr>
          <p:spPr bwMode="auto">
            <a:xfrm>
              <a:off x="50" y="3942"/>
              <a:ext cx="56" cy="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9"/>
                </a:cxn>
                <a:cxn ang="0">
                  <a:pos x="0" y="24"/>
                </a:cxn>
                <a:cxn ang="0">
                  <a:pos x="21" y="54"/>
                </a:cxn>
                <a:cxn ang="0">
                  <a:pos x="31" y="49"/>
                </a:cxn>
                <a:cxn ang="0">
                  <a:pos x="31" y="59"/>
                </a:cxn>
                <a:cxn ang="0">
                  <a:pos x="56" y="39"/>
                </a:cxn>
              </a:cxnLst>
              <a:rect l="0" t="0" r="r" b="b"/>
              <a:pathLst>
                <a:path w="56" h="59">
                  <a:moveTo>
                    <a:pt x="11" y="0"/>
                  </a:moveTo>
                  <a:lnTo>
                    <a:pt x="11" y="19"/>
                  </a:lnTo>
                  <a:lnTo>
                    <a:pt x="0" y="24"/>
                  </a:lnTo>
                  <a:lnTo>
                    <a:pt x="21" y="54"/>
                  </a:lnTo>
                  <a:lnTo>
                    <a:pt x="31" y="49"/>
                  </a:lnTo>
                  <a:lnTo>
                    <a:pt x="31" y="59"/>
                  </a:lnTo>
                  <a:lnTo>
                    <a:pt x="56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 userDrawn="1"/>
          </p:nvSpPr>
          <p:spPr bwMode="auto">
            <a:xfrm>
              <a:off x="298" y="3971"/>
              <a:ext cx="25" cy="30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5" y="20"/>
                </a:cxn>
                <a:cxn ang="0">
                  <a:pos x="0" y="0"/>
                </a:cxn>
              </a:cxnLst>
              <a:rect l="0" t="0" r="r" b="b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 userDrawn="1"/>
          </p:nvSpPr>
          <p:spPr bwMode="auto">
            <a:xfrm>
              <a:off x="10" y="3971"/>
              <a:ext cx="25" cy="30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0" y="20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 userDrawn="1"/>
          </p:nvSpPr>
          <p:spPr bwMode="auto">
            <a:xfrm>
              <a:off x="187" y="3981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 userDrawn="1"/>
          </p:nvSpPr>
          <p:spPr bwMode="auto">
            <a:xfrm flipH="1" flipV="1">
              <a:off x="101" y="3966"/>
              <a:ext cx="5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 userDrawn="1"/>
          </p:nvSpPr>
          <p:spPr bwMode="auto">
            <a:xfrm flipV="1">
              <a:off x="106" y="3971"/>
              <a:ext cx="2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 userDrawn="1"/>
          </p:nvSpPr>
          <p:spPr bwMode="auto">
            <a:xfrm flipV="1">
              <a:off x="192" y="3956"/>
              <a:ext cx="40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 userDrawn="1"/>
          </p:nvSpPr>
          <p:spPr bwMode="auto">
            <a:xfrm>
              <a:off x="172" y="3961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auto">
            <a:xfrm>
              <a:off x="131" y="3966"/>
              <a:ext cx="36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36" y="0"/>
                </a:cxn>
              </a:cxnLst>
              <a:rect l="0" t="0" r="r" b="b"/>
              <a:pathLst>
                <a:path w="36" h="10">
                  <a:moveTo>
                    <a:pt x="0" y="5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 userDrawn="1"/>
          </p:nvSpPr>
          <p:spPr bwMode="auto">
            <a:xfrm flipV="1">
              <a:off x="464" y="3971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 userDrawn="1"/>
          </p:nvSpPr>
          <p:spPr bwMode="auto">
            <a:xfrm>
              <a:off x="25" y="3956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 userDrawn="1"/>
          </p:nvSpPr>
          <p:spPr bwMode="auto">
            <a:xfrm flipV="1">
              <a:off x="298" y="3947"/>
              <a:ext cx="10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 userDrawn="1"/>
          </p:nvSpPr>
          <p:spPr bwMode="auto">
            <a:xfrm>
              <a:off x="131" y="3961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 userDrawn="1"/>
          </p:nvSpPr>
          <p:spPr bwMode="auto">
            <a:xfrm>
              <a:off x="91" y="3942"/>
              <a:ext cx="40" cy="24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20" y="1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40" h="24">
                  <a:moveTo>
                    <a:pt x="40" y="19"/>
                  </a:moveTo>
                  <a:lnTo>
                    <a:pt x="20" y="19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 userDrawn="1"/>
          </p:nvSpPr>
          <p:spPr bwMode="auto">
            <a:xfrm flipV="1">
              <a:off x="167" y="3961"/>
              <a:ext cx="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 userDrawn="1"/>
          </p:nvSpPr>
          <p:spPr bwMode="auto">
            <a:xfrm flipH="1">
              <a:off x="172" y="3937"/>
              <a:ext cx="5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 userDrawn="1"/>
          </p:nvSpPr>
          <p:spPr bwMode="auto">
            <a:xfrm>
              <a:off x="131" y="3937"/>
              <a:ext cx="1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 userDrawn="1"/>
          </p:nvSpPr>
          <p:spPr bwMode="auto">
            <a:xfrm flipV="1">
              <a:off x="232" y="3952"/>
              <a:ext cx="1" cy="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 userDrawn="1"/>
          </p:nvSpPr>
          <p:spPr bwMode="auto">
            <a:xfrm>
              <a:off x="25" y="3947"/>
              <a:ext cx="1" cy="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 userDrawn="1"/>
          </p:nvSpPr>
          <p:spPr bwMode="auto">
            <a:xfrm>
              <a:off x="222" y="3908"/>
              <a:ext cx="35" cy="4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4"/>
                </a:cxn>
                <a:cxn ang="0">
                  <a:pos x="35" y="44"/>
                </a:cxn>
                <a:cxn ang="0">
                  <a:pos x="35" y="0"/>
                </a:cxn>
              </a:cxnLst>
              <a:rect l="0" t="0" r="r" b="b"/>
              <a:pathLst>
                <a:path w="35" h="44">
                  <a:moveTo>
                    <a:pt x="0" y="29"/>
                  </a:moveTo>
                  <a:lnTo>
                    <a:pt x="10" y="44"/>
                  </a:lnTo>
                  <a:lnTo>
                    <a:pt x="35" y="4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 userDrawn="1"/>
          </p:nvSpPr>
          <p:spPr bwMode="auto">
            <a:xfrm>
              <a:off x="0" y="3937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 userDrawn="1"/>
          </p:nvSpPr>
          <p:spPr bwMode="auto">
            <a:xfrm>
              <a:off x="308" y="3932"/>
              <a:ext cx="25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0"/>
                </a:cxn>
                <a:cxn ang="0">
                  <a:pos x="0" y="15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 userDrawn="1"/>
          </p:nvSpPr>
          <p:spPr bwMode="auto">
            <a:xfrm>
              <a:off x="50" y="3893"/>
              <a:ext cx="41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0" y="5"/>
                </a:cxn>
                <a:cxn ang="0">
                  <a:pos x="0" y="49"/>
                </a:cxn>
                <a:cxn ang="0">
                  <a:pos x="11" y="4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0" y="5"/>
                  </a:lnTo>
                  <a:lnTo>
                    <a:pt x="0" y="49"/>
                  </a:lnTo>
                  <a:lnTo>
                    <a:pt x="11" y="4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 userDrawn="1"/>
          </p:nvSpPr>
          <p:spPr bwMode="auto">
            <a:xfrm>
              <a:off x="61" y="3942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 userDrawn="1"/>
          </p:nvSpPr>
          <p:spPr bwMode="auto">
            <a:xfrm flipV="1">
              <a:off x="91" y="3937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 userDrawn="1"/>
          </p:nvSpPr>
          <p:spPr bwMode="auto">
            <a:xfrm>
              <a:off x="91" y="3893"/>
              <a:ext cx="45" cy="44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4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 userDrawn="1"/>
          </p:nvSpPr>
          <p:spPr bwMode="auto">
            <a:xfrm flipV="1">
              <a:off x="136" y="3893"/>
              <a:ext cx="1" cy="4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 userDrawn="1"/>
          </p:nvSpPr>
          <p:spPr bwMode="auto">
            <a:xfrm>
              <a:off x="136" y="3937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 userDrawn="1"/>
          </p:nvSpPr>
          <p:spPr bwMode="auto">
            <a:xfrm>
              <a:off x="141" y="3937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 userDrawn="1"/>
          </p:nvSpPr>
          <p:spPr bwMode="auto">
            <a:xfrm>
              <a:off x="177" y="3932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 userDrawn="1"/>
          </p:nvSpPr>
          <p:spPr bwMode="auto">
            <a:xfrm>
              <a:off x="177" y="3912"/>
              <a:ext cx="45" cy="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5"/>
                </a:cxn>
                <a:cxn ang="0">
                  <a:pos x="5" y="25"/>
                </a:cxn>
                <a:cxn ang="0">
                  <a:pos x="0" y="25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45" y="25"/>
                  </a:lnTo>
                  <a:lnTo>
                    <a:pt x="5" y="25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 userDrawn="1"/>
          </p:nvSpPr>
          <p:spPr bwMode="auto">
            <a:xfrm>
              <a:off x="0" y="3917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 userDrawn="1"/>
          </p:nvSpPr>
          <p:spPr bwMode="auto">
            <a:xfrm>
              <a:off x="177" y="3903"/>
              <a:ext cx="1" cy="2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 userDrawn="1"/>
          </p:nvSpPr>
          <p:spPr bwMode="auto">
            <a:xfrm flipV="1">
              <a:off x="333" y="3912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 userDrawn="1"/>
          </p:nvSpPr>
          <p:spPr bwMode="auto">
            <a:xfrm>
              <a:off x="0" y="3903"/>
              <a:ext cx="25" cy="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 userDrawn="1"/>
          </p:nvSpPr>
          <p:spPr bwMode="auto">
            <a:xfrm>
              <a:off x="303" y="3898"/>
              <a:ext cx="30" cy="14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 userDrawn="1"/>
          </p:nvSpPr>
          <p:spPr bwMode="auto">
            <a:xfrm>
              <a:off x="222" y="3888"/>
              <a:ext cx="20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0"/>
                </a:cxn>
                <a:cxn ang="0">
                  <a:pos x="0" y="24"/>
                </a:cxn>
                <a:cxn ang="0">
                  <a:pos x="0" y="5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20" y="20"/>
                  </a:lnTo>
                  <a:lnTo>
                    <a:pt x="0" y="2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 userDrawn="1"/>
          </p:nvSpPr>
          <p:spPr bwMode="auto">
            <a:xfrm>
              <a:off x="242" y="3908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 userDrawn="1"/>
          </p:nvSpPr>
          <p:spPr bwMode="auto">
            <a:xfrm>
              <a:off x="242" y="3854"/>
              <a:ext cx="30" cy="54"/>
            </a:xfrm>
            <a:custGeom>
              <a:avLst/>
              <a:gdLst/>
              <a:ahLst/>
              <a:cxnLst>
                <a:cxn ang="0">
                  <a:pos x="15" y="54"/>
                </a:cxn>
                <a:cxn ang="0">
                  <a:pos x="25" y="54"/>
                </a:cxn>
                <a:cxn ang="0">
                  <a:pos x="25" y="44"/>
                </a:cxn>
                <a:cxn ang="0">
                  <a:pos x="30" y="39"/>
                </a:cxn>
                <a:cxn ang="0">
                  <a:pos x="30" y="0"/>
                </a:cxn>
                <a:cxn ang="0">
                  <a:pos x="0" y="5"/>
                </a:cxn>
              </a:cxnLst>
              <a:rect l="0" t="0" r="r" b="b"/>
              <a:pathLst>
                <a:path w="30" h="54">
                  <a:moveTo>
                    <a:pt x="15" y="54"/>
                  </a:moveTo>
                  <a:lnTo>
                    <a:pt x="25" y="54"/>
                  </a:lnTo>
                  <a:lnTo>
                    <a:pt x="25" y="44"/>
                  </a:lnTo>
                  <a:lnTo>
                    <a:pt x="30" y="39"/>
                  </a:lnTo>
                  <a:lnTo>
                    <a:pt x="3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 userDrawn="1"/>
          </p:nvSpPr>
          <p:spPr bwMode="auto">
            <a:xfrm>
              <a:off x="177" y="3893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67"/>
            <p:cNvSpPr>
              <a:spLocks noChangeShapeType="1"/>
            </p:cNvSpPr>
            <p:nvPr userDrawn="1"/>
          </p:nvSpPr>
          <p:spPr bwMode="auto">
            <a:xfrm flipH="1">
              <a:off x="25" y="3878"/>
              <a:ext cx="5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68"/>
            <p:cNvSpPr>
              <a:spLocks noChangeShapeType="1"/>
            </p:cNvSpPr>
            <p:nvPr userDrawn="1"/>
          </p:nvSpPr>
          <p:spPr bwMode="auto">
            <a:xfrm flipH="1" flipV="1">
              <a:off x="298" y="3878"/>
              <a:ext cx="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 userDrawn="1"/>
          </p:nvSpPr>
          <p:spPr bwMode="auto">
            <a:xfrm flipH="1">
              <a:off x="91" y="3893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Line 70"/>
            <p:cNvSpPr>
              <a:spLocks noChangeShapeType="1"/>
            </p:cNvSpPr>
            <p:nvPr userDrawn="1"/>
          </p:nvSpPr>
          <p:spPr bwMode="auto">
            <a:xfrm>
              <a:off x="101" y="3893"/>
              <a:ext cx="3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Line 71"/>
            <p:cNvSpPr>
              <a:spLocks noChangeShapeType="1"/>
            </p:cNvSpPr>
            <p:nvPr userDrawn="1"/>
          </p:nvSpPr>
          <p:spPr bwMode="auto">
            <a:xfrm flipH="1">
              <a:off x="136" y="3893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 userDrawn="1"/>
          </p:nvSpPr>
          <p:spPr bwMode="auto">
            <a:xfrm>
              <a:off x="101" y="3854"/>
              <a:ext cx="50" cy="3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" y="0"/>
                </a:cxn>
                <a:cxn ang="0">
                  <a:pos x="0" y="3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 userDrawn="1"/>
          </p:nvSpPr>
          <p:spPr bwMode="auto">
            <a:xfrm>
              <a:off x="172" y="3893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Line 74"/>
            <p:cNvSpPr>
              <a:spLocks noChangeShapeType="1"/>
            </p:cNvSpPr>
            <p:nvPr userDrawn="1"/>
          </p:nvSpPr>
          <p:spPr bwMode="auto">
            <a:xfrm flipH="1">
              <a:off x="151" y="3893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151" y="3854"/>
              <a:ext cx="1" cy="3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 userDrawn="1"/>
          </p:nvSpPr>
          <p:spPr bwMode="auto">
            <a:xfrm>
              <a:off x="182" y="3854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9"/>
                </a:cxn>
                <a:cxn ang="0">
                  <a:pos x="0" y="3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1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 userDrawn="1"/>
          </p:nvSpPr>
          <p:spPr bwMode="auto">
            <a:xfrm>
              <a:off x="192" y="3859"/>
              <a:ext cx="50" cy="3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29"/>
                </a:cxn>
                <a:cxn ang="0">
                  <a:pos x="30" y="34"/>
                </a:cxn>
                <a:cxn ang="0">
                  <a:pos x="0" y="34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50" y="29"/>
                  </a:lnTo>
                  <a:lnTo>
                    <a:pt x="30" y="34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 userDrawn="1"/>
          </p:nvSpPr>
          <p:spPr bwMode="auto">
            <a:xfrm>
              <a:off x="10" y="3854"/>
              <a:ext cx="20" cy="2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Line 79"/>
            <p:cNvSpPr>
              <a:spLocks noChangeShapeType="1"/>
            </p:cNvSpPr>
            <p:nvPr userDrawn="1"/>
          </p:nvSpPr>
          <p:spPr bwMode="auto">
            <a:xfrm flipV="1">
              <a:off x="298" y="3873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 flipH="1">
              <a:off x="298" y="3859"/>
              <a:ext cx="25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 userDrawn="1"/>
          </p:nvSpPr>
          <p:spPr bwMode="auto">
            <a:xfrm>
              <a:off x="197" y="3854"/>
              <a:ext cx="45" cy="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5" y="5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Line 82"/>
            <p:cNvSpPr>
              <a:spLocks noChangeShapeType="1"/>
            </p:cNvSpPr>
            <p:nvPr userDrawn="1"/>
          </p:nvSpPr>
          <p:spPr bwMode="auto">
            <a:xfrm flipH="1" flipV="1">
              <a:off x="318" y="3849"/>
              <a:ext cx="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83"/>
            <p:cNvSpPr>
              <a:spLocks noChangeShapeType="1"/>
            </p:cNvSpPr>
            <p:nvPr userDrawn="1"/>
          </p:nvSpPr>
          <p:spPr bwMode="auto">
            <a:xfrm flipH="1">
              <a:off x="15" y="3834"/>
              <a:ext cx="10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 userDrawn="1"/>
          </p:nvSpPr>
          <p:spPr bwMode="auto">
            <a:xfrm>
              <a:off x="151" y="3854"/>
              <a:ext cx="21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 userDrawn="1"/>
          </p:nvSpPr>
          <p:spPr bwMode="auto">
            <a:xfrm flipH="1">
              <a:off x="192" y="3854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 userDrawn="1"/>
          </p:nvSpPr>
          <p:spPr bwMode="auto">
            <a:xfrm>
              <a:off x="172" y="3854"/>
              <a:ext cx="20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 userDrawn="1"/>
          </p:nvSpPr>
          <p:spPr bwMode="auto">
            <a:xfrm flipH="1" flipV="1">
              <a:off x="308" y="3834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 userDrawn="1"/>
          </p:nvSpPr>
          <p:spPr bwMode="auto">
            <a:xfrm>
              <a:off x="25" y="3819"/>
              <a:ext cx="51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1" y="2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1" h="20">
                  <a:moveTo>
                    <a:pt x="51" y="0"/>
                  </a:moveTo>
                  <a:lnTo>
                    <a:pt x="31" y="2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 userDrawn="1"/>
          </p:nvSpPr>
          <p:spPr bwMode="auto">
            <a:xfrm>
              <a:off x="252" y="3819"/>
              <a:ext cx="56" cy="1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1" y="5"/>
                </a:cxn>
                <a:cxn ang="0">
                  <a:pos x="20" y="15"/>
                </a:cxn>
                <a:cxn ang="0">
                  <a:pos x="0" y="0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lnTo>
                    <a:pt x="51" y="5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 userDrawn="1"/>
          </p:nvSpPr>
          <p:spPr bwMode="auto">
            <a:xfrm>
              <a:off x="66" y="379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 userDrawn="1"/>
          </p:nvSpPr>
          <p:spPr bwMode="auto">
            <a:xfrm>
              <a:off x="252" y="3785"/>
              <a:ext cx="1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5"/>
                </a:cxn>
                <a:cxn ang="0">
                  <a:pos x="0" y="34"/>
                </a:cxn>
              </a:cxnLst>
              <a:rect l="0" t="0" r="r" b="b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 userDrawn="1"/>
          </p:nvSpPr>
          <p:spPr bwMode="auto">
            <a:xfrm>
              <a:off x="91" y="3775"/>
              <a:ext cx="50" cy="20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25" y="20"/>
                </a:cxn>
                <a:cxn ang="0">
                  <a:pos x="10" y="0"/>
                </a:cxn>
                <a:cxn ang="0">
                  <a:pos x="0" y="5"/>
                </a:cxn>
              </a:cxnLst>
              <a:rect l="0" t="0" r="r" b="b"/>
              <a:pathLst>
                <a:path w="50" h="20">
                  <a:moveTo>
                    <a:pt x="50" y="15"/>
                  </a:moveTo>
                  <a:lnTo>
                    <a:pt x="25" y="2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 userDrawn="1"/>
          </p:nvSpPr>
          <p:spPr bwMode="auto">
            <a:xfrm>
              <a:off x="187" y="3770"/>
              <a:ext cx="50" cy="25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5" y="0"/>
                </a:cxn>
                <a:cxn ang="0">
                  <a:pos x="25" y="25"/>
                </a:cxn>
                <a:cxn ang="0">
                  <a:pos x="0" y="20"/>
                </a:cxn>
              </a:cxnLst>
              <a:rect l="0" t="0" r="r" b="b"/>
              <a:pathLst>
                <a:path w="50" h="25">
                  <a:moveTo>
                    <a:pt x="50" y="5"/>
                  </a:moveTo>
                  <a:lnTo>
                    <a:pt x="45" y="0"/>
                  </a:lnTo>
                  <a:lnTo>
                    <a:pt x="25" y="25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 userDrawn="1"/>
          </p:nvSpPr>
          <p:spPr bwMode="auto">
            <a:xfrm>
              <a:off x="141" y="3761"/>
              <a:ext cx="1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 userDrawn="1"/>
          </p:nvSpPr>
          <p:spPr bwMode="auto">
            <a:xfrm>
              <a:off x="177" y="3761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 userDrawn="1"/>
          </p:nvSpPr>
          <p:spPr bwMode="auto">
            <a:xfrm flipH="1">
              <a:off x="71" y="3780"/>
              <a:ext cx="2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 userDrawn="1"/>
          </p:nvSpPr>
          <p:spPr bwMode="auto">
            <a:xfrm flipH="1">
              <a:off x="252" y="378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 userDrawn="1"/>
          </p:nvSpPr>
          <p:spPr bwMode="auto">
            <a:xfrm flipH="1" flipV="1">
              <a:off x="242" y="3775"/>
              <a:ext cx="1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99"/>
            <p:cNvSpPr>
              <a:spLocks noChangeShapeType="1"/>
            </p:cNvSpPr>
            <p:nvPr userDrawn="1"/>
          </p:nvSpPr>
          <p:spPr bwMode="auto">
            <a:xfrm flipH="1">
              <a:off x="237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Line 100"/>
            <p:cNvSpPr>
              <a:spLocks noChangeShapeType="1"/>
            </p:cNvSpPr>
            <p:nvPr userDrawn="1"/>
          </p:nvSpPr>
          <p:spPr bwMode="auto">
            <a:xfrm flipH="1">
              <a:off x="156" y="3761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Line 101"/>
            <p:cNvSpPr>
              <a:spLocks noChangeShapeType="1"/>
            </p:cNvSpPr>
            <p:nvPr userDrawn="1"/>
          </p:nvSpPr>
          <p:spPr bwMode="auto">
            <a:xfrm flipH="1">
              <a:off x="308" y="377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102"/>
            <p:cNvSpPr>
              <a:spLocks noChangeShapeType="1"/>
            </p:cNvSpPr>
            <p:nvPr userDrawn="1"/>
          </p:nvSpPr>
          <p:spPr bwMode="auto">
            <a:xfrm flipH="1">
              <a:off x="394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103"/>
            <p:cNvSpPr>
              <a:spLocks noChangeShapeType="1"/>
            </p:cNvSpPr>
            <p:nvPr userDrawn="1"/>
          </p:nvSpPr>
          <p:spPr bwMode="auto">
            <a:xfrm>
              <a:off x="383" y="3785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 userDrawn="1"/>
          </p:nvSpPr>
          <p:spPr bwMode="auto">
            <a:xfrm>
              <a:off x="308" y="378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105"/>
            <p:cNvSpPr>
              <a:spLocks noChangeShapeType="1"/>
            </p:cNvSpPr>
            <p:nvPr userDrawn="1"/>
          </p:nvSpPr>
          <p:spPr bwMode="auto">
            <a:xfrm>
              <a:off x="257" y="3785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106"/>
            <p:cNvSpPr>
              <a:spLocks noChangeShapeType="1"/>
            </p:cNvSpPr>
            <p:nvPr userDrawn="1"/>
          </p:nvSpPr>
          <p:spPr bwMode="auto">
            <a:xfrm flipH="1">
              <a:off x="262" y="380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107"/>
            <p:cNvSpPr>
              <a:spLocks noChangeShapeType="1"/>
            </p:cNvSpPr>
            <p:nvPr userDrawn="1"/>
          </p:nvSpPr>
          <p:spPr bwMode="auto">
            <a:xfrm>
              <a:off x="257" y="381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Line 108"/>
            <p:cNvSpPr>
              <a:spLocks noChangeShapeType="1"/>
            </p:cNvSpPr>
            <p:nvPr userDrawn="1"/>
          </p:nvSpPr>
          <p:spPr bwMode="auto">
            <a:xfrm flipH="1">
              <a:off x="262" y="382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Line 109"/>
            <p:cNvSpPr>
              <a:spLocks noChangeShapeType="1"/>
            </p:cNvSpPr>
            <p:nvPr userDrawn="1"/>
          </p:nvSpPr>
          <p:spPr bwMode="auto">
            <a:xfrm>
              <a:off x="308" y="3839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110"/>
            <p:cNvSpPr>
              <a:spLocks noChangeShapeType="1"/>
            </p:cNvSpPr>
            <p:nvPr userDrawn="1"/>
          </p:nvSpPr>
          <p:spPr bwMode="auto">
            <a:xfrm flipH="1">
              <a:off x="318" y="3849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111"/>
            <p:cNvSpPr>
              <a:spLocks noChangeShapeType="1"/>
            </p:cNvSpPr>
            <p:nvPr userDrawn="1"/>
          </p:nvSpPr>
          <p:spPr bwMode="auto">
            <a:xfrm>
              <a:off x="313" y="386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Line 112"/>
            <p:cNvSpPr>
              <a:spLocks noChangeShapeType="1"/>
            </p:cNvSpPr>
            <p:nvPr userDrawn="1"/>
          </p:nvSpPr>
          <p:spPr bwMode="auto">
            <a:xfrm flipH="1">
              <a:off x="298" y="387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113"/>
            <p:cNvSpPr>
              <a:spLocks noChangeShapeType="1"/>
            </p:cNvSpPr>
            <p:nvPr userDrawn="1"/>
          </p:nvSpPr>
          <p:spPr bwMode="auto">
            <a:xfrm>
              <a:off x="303" y="3888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14"/>
            <p:cNvSpPr>
              <a:spLocks noChangeShapeType="1"/>
            </p:cNvSpPr>
            <p:nvPr userDrawn="1"/>
          </p:nvSpPr>
          <p:spPr bwMode="auto">
            <a:xfrm flipH="1">
              <a:off x="333" y="3903"/>
              <a:ext cx="15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15"/>
            <p:cNvSpPr>
              <a:spLocks noChangeShapeType="1"/>
            </p:cNvSpPr>
            <p:nvPr userDrawn="1"/>
          </p:nvSpPr>
          <p:spPr bwMode="auto">
            <a:xfrm>
              <a:off x="333" y="391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16"/>
            <p:cNvSpPr>
              <a:spLocks noChangeShapeType="1"/>
            </p:cNvSpPr>
            <p:nvPr userDrawn="1"/>
          </p:nvSpPr>
          <p:spPr bwMode="auto">
            <a:xfrm flipH="1">
              <a:off x="333" y="392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17"/>
            <p:cNvSpPr>
              <a:spLocks noChangeShapeType="1"/>
            </p:cNvSpPr>
            <p:nvPr userDrawn="1"/>
          </p:nvSpPr>
          <p:spPr bwMode="auto">
            <a:xfrm>
              <a:off x="333" y="3937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Line 118"/>
            <p:cNvSpPr>
              <a:spLocks noChangeShapeType="1"/>
            </p:cNvSpPr>
            <p:nvPr userDrawn="1"/>
          </p:nvSpPr>
          <p:spPr bwMode="auto">
            <a:xfrm flipH="1">
              <a:off x="308" y="3952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Line 119"/>
            <p:cNvSpPr>
              <a:spLocks noChangeShapeType="1"/>
            </p:cNvSpPr>
            <p:nvPr userDrawn="1"/>
          </p:nvSpPr>
          <p:spPr bwMode="auto">
            <a:xfrm>
              <a:off x="303" y="396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120"/>
            <p:cNvSpPr>
              <a:spLocks noChangeShapeType="1"/>
            </p:cNvSpPr>
            <p:nvPr userDrawn="1"/>
          </p:nvSpPr>
          <p:spPr bwMode="auto">
            <a:xfrm flipH="1">
              <a:off x="303" y="397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21"/>
            <p:cNvSpPr>
              <a:spLocks noChangeShapeType="1"/>
            </p:cNvSpPr>
            <p:nvPr userDrawn="1"/>
          </p:nvSpPr>
          <p:spPr bwMode="auto">
            <a:xfrm>
              <a:off x="323" y="398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122"/>
            <p:cNvSpPr>
              <a:spLocks noChangeShapeType="1"/>
            </p:cNvSpPr>
            <p:nvPr userDrawn="1"/>
          </p:nvSpPr>
          <p:spPr bwMode="auto">
            <a:xfrm flipH="1">
              <a:off x="318" y="400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23"/>
            <p:cNvSpPr>
              <a:spLocks noChangeShapeType="1"/>
            </p:cNvSpPr>
            <p:nvPr userDrawn="1"/>
          </p:nvSpPr>
          <p:spPr bwMode="auto">
            <a:xfrm>
              <a:off x="444" y="4015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Line 124"/>
            <p:cNvSpPr>
              <a:spLocks noChangeShapeType="1"/>
            </p:cNvSpPr>
            <p:nvPr userDrawn="1"/>
          </p:nvSpPr>
          <p:spPr bwMode="auto">
            <a:xfrm>
              <a:off x="308" y="4015"/>
              <a:ext cx="13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Line 125"/>
            <p:cNvSpPr>
              <a:spLocks noChangeShapeType="1"/>
            </p:cNvSpPr>
            <p:nvPr userDrawn="1"/>
          </p:nvSpPr>
          <p:spPr bwMode="auto">
            <a:xfrm>
              <a:off x="272" y="4015"/>
              <a:ext cx="1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Line 126"/>
            <p:cNvSpPr>
              <a:spLocks noChangeShapeType="1"/>
            </p:cNvSpPr>
            <p:nvPr userDrawn="1"/>
          </p:nvSpPr>
          <p:spPr bwMode="auto">
            <a:xfrm flipH="1">
              <a:off x="262" y="4025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27"/>
            <p:cNvSpPr>
              <a:spLocks noChangeShapeType="1"/>
            </p:cNvSpPr>
            <p:nvPr userDrawn="1"/>
          </p:nvSpPr>
          <p:spPr bwMode="auto">
            <a:xfrm>
              <a:off x="262" y="404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28"/>
            <p:cNvSpPr>
              <a:spLocks noChangeShapeType="1"/>
            </p:cNvSpPr>
            <p:nvPr userDrawn="1"/>
          </p:nvSpPr>
          <p:spPr bwMode="auto">
            <a:xfrm flipH="1">
              <a:off x="267" y="405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29"/>
            <p:cNvSpPr>
              <a:spLocks noChangeShapeType="1"/>
            </p:cNvSpPr>
            <p:nvPr userDrawn="1"/>
          </p:nvSpPr>
          <p:spPr bwMode="auto">
            <a:xfrm>
              <a:off x="389" y="4064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Line 130"/>
            <p:cNvSpPr>
              <a:spLocks noChangeShapeType="1"/>
            </p:cNvSpPr>
            <p:nvPr userDrawn="1"/>
          </p:nvSpPr>
          <p:spPr bwMode="auto">
            <a:xfrm>
              <a:off x="303" y="4064"/>
              <a:ext cx="5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Line 131"/>
            <p:cNvSpPr>
              <a:spLocks noChangeShapeType="1"/>
            </p:cNvSpPr>
            <p:nvPr userDrawn="1"/>
          </p:nvSpPr>
          <p:spPr bwMode="auto">
            <a:xfrm>
              <a:off x="257" y="4064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32"/>
            <p:cNvSpPr>
              <a:spLocks noChangeShapeType="1"/>
            </p:cNvSpPr>
            <p:nvPr userDrawn="1"/>
          </p:nvSpPr>
          <p:spPr bwMode="auto">
            <a:xfrm flipH="1">
              <a:off x="303" y="4079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33"/>
            <p:cNvSpPr>
              <a:spLocks noChangeShapeType="1"/>
            </p:cNvSpPr>
            <p:nvPr userDrawn="1"/>
          </p:nvSpPr>
          <p:spPr bwMode="auto">
            <a:xfrm>
              <a:off x="323" y="4089"/>
              <a:ext cx="2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 noEditPoints="1"/>
            </p:cNvSpPr>
            <p:nvPr userDrawn="1"/>
          </p:nvSpPr>
          <p:spPr bwMode="auto">
            <a:xfrm>
              <a:off x="0" y="3761"/>
              <a:ext cx="333" cy="32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7" y="29"/>
                </a:cxn>
                <a:cxn ang="0">
                  <a:pos x="232" y="9"/>
                </a:cxn>
                <a:cxn ang="0">
                  <a:pos x="242" y="14"/>
                </a:cxn>
                <a:cxn ang="0">
                  <a:pos x="257" y="24"/>
                </a:cxn>
                <a:cxn ang="0">
                  <a:pos x="252" y="58"/>
                </a:cxn>
                <a:cxn ang="0">
                  <a:pos x="303" y="63"/>
                </a:cxn>
                <a:cxn ang="0">
                  <a:pos x="318" y="88"/>
                </a:cxn>
                <a:cxn ang="0">
                  <a:pos x="298" y="112"/>
                </a:cxn>
                <a:cxn ang="0">
                  <a:pos x="303" y="137"/>
                </a:cxn>
                <a:cxn ang="0">
                  <a:pos x="333" y="151"/>
                </a:cxn>
                <a:cxn ang="0">
                  <a:pos x="333" y="181"/>
                </a:cxn>
                <a:cxn ang="0">
                  <a:pos x="298" y="210"/>
                </a:cxn>
                <a:cxn ang="0">
                  <a:pos x="318" y="240"/>
                </a:cxn>
                <a:cxn ang="0">
                  <a:pos x="303" y="259"/>
                </a:cxn>
                <a:cxn ang="0">
                  <a:pos x="262" y="269"/>
                </a:cxn>
                <a:cxn ang="0">
                  <a:pos x="262" y="298"/>
                </a:cxn>
                <a:cxn ang="0">
                  <a:pos x="242" y="308"/>
                </a:cxn>
                <a:cxn ang="0">
                  <a:pos x="217" y="293"/>
                </a:cxn>
                <a:cxn ang="0">
                  <a:pos x="182" y="328"/>
                </a:cxn>
                <a:cxn ang="0">
                  <a:pos x="146" y="328"/>
                </a:cxn>
                <a:cxn ang="0">
                  <a:pos x="136" y="298"/>
                </a:cxn>
                <a:cxn ang="0">
                  <a:pos x="91" y="313"/>
                </a:cxn>
                <a:cxn ang="0">
                  <a:pos x="71" y="298"/>
                </a:cxn>
                <a:cxn ang="0">
                  <a:pos x="71" y="269"/>
                </a:cxn>
                <a:cxn ang="0">
                  <a:pos x="30" y="259"/>
                </a:cxn>
                <a:cxn ang="0">
                  <a:pos x="15" y="240"/>
                </a:cxn>
                <a:cxn ang="0">
                  <a:pos x="35" y="210"/>
                </a:cxn>
                <a:cxn ang="0">
                  <a:pos x="25" y="186"/>
                </a:cxn>
                <a:cxn ang="0">
                  <a:pos x="0" y="176"/>
                </a:cxn>
                <a:cxn ang="0">
                  <a:pos x="0" y="142"/>
                </a:cxn>
                <a:cxn ang="0">
                  <a:pos x="30" y="117"/>
                </a:cxn>
                <a:cxn ang="0">
                  <a:pos x="15" y="93"/>
                </a:cxn>
                <a:cxn ang="0">
                  <a:pos x="30" y="63"/>
                </a:cxn>
                <a:cxn ang="0">
                  <a:pos x="76" y="58"/>
                </a:cxn>
                <a:cxn ang="0">
                  <a:pos x="71" y="29"/>
                </a:cxn>
                <a:cxn ang="0">
                  <a:pos x="101" y="14"/>
                </a:cxn>
                <a:cxn ang="0">
                  <a:pos x="141" y="29"/>
                </a:cxn>
                <a:cxn ang="0">
                  <a:pos x="156" y="0"/>
                </a:cxn>
                <a:cxn ang="0">
                  <a:pos x="177" y="93"/>
                </a:cxn>
                <a:cxn ang="0">
                  <a:pos x="167" y="93"/>
                </a:cxn>
                <a:cxn ang="0">
                  <a:pos x="106" y="93"/>
                </a:cxn>
                <a:cxn ang="0">
                  <a:pos x="91" y="132"/>
                </a:cxn>
                <a:cxn ang="0">
                  <a:pos x="66" y="142"/>
                </a:cxn>
                <a:cxn ang="0">
                  <a:pos x="50" y="181"/>
                </a:cxn>
                <a:cxn ang="0">
                  <a:pos x="61" y="200"/>
                </a:cxn>
                <a:cxn ang="0">
                  <a:pos x="71" y="235"/>
                </a:cxn>
                <a:cxn ang="0">
                  <a:pos x="81" y="240"/>
                </a:cxn>
                <a:cxn ang="0">
                  <a:pos x="131" y="210"/>
                </a:cxn>
                <a:cxn ang="0">
                  <a:pos x="141" y="215"/>
                </a:cxn>
                <a:cxn ang="0">
                  <a:pos x="172" y="200"/>
                </a:cxn>
                <a:cxn ang="0">
                  <a:pos x="187" y="225"/>
                </a:cxn>
                <a:cxn ang="0">
                  <a:pos x="207" y="244"/>
                </a:cxn>
                <a:cxn ang="0">
                  <a:pos x="227" y="249"/>
                </a:cxn>
                <a:cxn ang="0">
                  <a:pos x="252" y="210"/>
                </a:cxn>
                <a:cxn ang="0">
                  <a:pos x="232" y="191"/>
                </a:cxn>
                <a:cxn ang="0">
                  <a:pos x="257" y="147"/>
                </a:cxn>
                <a:cxn ang="0">
                  <a:pos x="267" y="137"/>
                </a:cxn>
                <a:cxn ang="0">
                  <a:pos x="272" y="93"/>
                </a:cxn>
                <a:cxn ang="0">
                  <a:pos x="232" y="98"/>
                </a:cxn>
                <a:cxn ang="0">
                  <a:pos x="197" y="93"/>
                </a:cxn>
              </a:cxnLst>
              <a:rect l="0" t="0" r="r" b="b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1" descr="C:\My Documents\bits\Facbann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12065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5105400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 rot="16200000">
            <a:off x="-2527300" y="3090862"/>
            <a:ext cx="584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North Central Texas Council of Governments</a:t>
            </a:r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 rot="16200000">
            <a:off x="-793" y="6047581"/>
            <a:ext cx="793750" cy="522287"/>
            <a:chOff x="0" y="3761"/>
            <a:chExt cx="500" cy="329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46" y="4064"/>
              <a:ext cx="4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6" y="25"/>
                </a:cxn>
                <a:cxn ang="0">
                  <a:pos x="36" y="25"/>
                </a:cxn>
                <a:cxn ang="0">
                  <a:pos x="41" y="0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36" y="4059"/>
              <a:ext cx="1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217" y="4054"/>
              <a:ext cx="25" cy="20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0" y="20"/>
                </a:cxn>
                <a:cxn ang="0">
                  <a:pos x="0" y="0"/>
                </a:cxn>
              </a:cxnLst>
              <a:rect l="0" t="0" r="r" b="b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86" y="4054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25" y="0"/>
                </a:cxn>
              </a:cxnLst>
              <a:rect l="0" t="0" r="r" b="b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 userDrawn="1"/>
          </p:nvSpPr>
          <p:spPr bwMode="auto">
            <a:xfrm>
              <a:off x="242" y="4069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 userDrawn="1"/>
          </p:nvSpPr>
          <p:spPr bwMode="auto">
            <a:xfrm>
              <a:off x="71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 userDrawn="1"/>
          </p:nvSpPr>
          <p:spPr bwMode="auto">
            <a:xfrm flipV="1">
              <a:off x="247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 userDrawn="1"/>
          </p:nvSpPr>
          <p:spPr bwMode="auto">
            <a:xfrm flipV="1">
              <a:off x="187" y="4054"/>
              <a:ext cx="3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62" y="4030"/>
              <a:ext cx="1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 userDrawn="1"/>
          </p:nvSpPr>
          <p:spPr bwMode="auto">
            <a:xfrm>
              <a:off x="111" y="4054"/>
              <a:ext cx="2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1" y="403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 userDrawn="1"/>
          </p:nvSpPr>
          <p:spPr bwMode="auto">
            <a:xfrm>
              <a:off x="56" y="4010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 userDrawn="1"/>
          </p:nvSpPr>
          <p:spPr bwMode="auto">
            <a:xfrm flipV="1">
              <a:off x="262" y="4010"/>
              <a:ext cx="16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25" y="4010"/>
              <a:ext cx="31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278" y="4010"/>
              <a:ext cx="30" cy="10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 userDrawn="1"/>
          </p:nvSpPr>
          <p:spPr bwMode="auto">
            <a:xfrm>
              <a:off x="15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 userDrawn="1"/>
          </p:nvSpPr>
          <p:spPr bwMode="auto">
            <a:xfrm flipV="1">
              <a:off x="308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192" y="3956"/>
              <a:ext cx="70" cy="5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9"/>
                </a:cxn>
                <a:cxn ang="0">
                  <a:pos x="25" y="49"/>
                </a:cxn>
                <a:cxn ang="0">
                  <a:pos x="35" y="54"/>
                </a:cxn>
                <a:cxn ang="0">
                  <a:pos x="70" y="30"/>
                </a:cxn>
                <a:cxn ang="0">
                  <a:pos x="60" y="15"/>
                </a:cxn>
                <a:cxn ang="0">
                  <a:pos x="40" y="0"/>
                </a:cxn>
              </a:cxnLst>
              <a:rect l="0" t="0" r="r" b="b"/>
              <a:pathLst>
                <a:path w="70" h="54">
                  <a:moveTo>
                    <a:pt x="0" y="25"/>
                  </a:moveTo>
                  <a:lnTo>
                    <a:pt x="15" y="49"/>
                  </a:lnTo>
                  <a:lnTo>
                    <a:pt x="25" y="49"/>
                  </a:lnTo>
                  <a:lnTo>
                    <a:pt x="35" y="54"/>
                  </a:lnTo>
                  <a:lnTo>
                    <a:pt x="70" y="30"/>
                  </a:lnTo>
                  <a:lnTo>
                    <a:pt x="60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0" y="3942"/>
              <a:ext cx="56" cy="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9"/>
                </a:cxn>
                <a:cxn ang="0">
                  <a:pos x="0" y="24"/>
                </a:cxn>
                <a:cxn ang="0">
                  <a:pos x="21" y="54"/>
                </a:cxn>
                <a:cxn ang="0">
                  <a:pos x="31" y="49"/>
                </a:cxn>
                <a:cxn ang="0">
                  <a:pos x="31" y="59"/>
                </a:cxn>
                <a:cxn ang="0">
                  <a:pos x="56" y="39"/>
                </a:cxn>
              </a:cxnLst>
              <a:rect l="0" t="0" r="r" b="b"/>
              <a:pathLst>
                <a:path w="56" h="59">
                  <a:moveTo>
                    <a:pt x="11" y="0"/>
                  </a:moveTo>
                  <a:lnTo>
                    <a:pt x="11" y="19"/>
                  </a:lnTo>
                  <a:lnTo>
                    <a:pt x="0" y="24"/>
                  </a:lnTo>
                  <a:lnTo>
                    <a:pt x="21" y="54"/>
                  </a:lnTo>
                  <a:lnTo>
                    <a:pt x="31" y="49"/>
                  </a:lnTo>
                  <a:lnTo>
                    <a:pt x="31" y="59"/>
                  </a:lnTo>
                  <a:lnTo>
                    <a:pt x="56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298" y="3971"/>
              <a:ext cx="25" cy="30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5" y="20"/>
                </a:cxn>
                <a:cxn ang="0">
                  <a:pos x="0" y="0"/>
                </a:cxn>
              </a:cxnLst>
              <a:rect l="0" t="0" r="r" b="b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" y="3971"/>
              <a:ext cx="25" cy="30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0" y="20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187" y="3981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 userDrawn="1"/>
          </p:nvSpPr>
          <p:spPr bwMode="auto">
            <a:xfrm flipH="1" flipV="1">
              <a:off x="101" y="3966"/>
              <a:ext cx="5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 userDrawn="1"/>
          </p:nvSpPr>
          <p:spPr bwMode="auto">
            <a:xfrm flipV="1">
              <a:off x="106" y="3971"/>
              <a:ext cx="2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 userDrawn="1"/>
          </p:nvSpPr>
          <p:spPr bwMode="auto">
            <a:xfrm flipV="1">
              <a:off x="192" y="3956"/>
              <a:ext cx="40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 userDrawn="1"/>
          </p:nvSpPr>
          <p:spPr bwMode="auto">
            <a:xfrm>
              <a:off x="172" y="3961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131" y="3966"/>
              <a:ext cx="36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36" y="0"/>
                </a:cxn>
              </a:cxnLst>
              <a:rect l="0" t="0" r="r" b="b"/>
              <a:pathLst>
                <a:path w="36" h="10">
                  <a:moveTo>
                    <a:pt x="0" y="5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 userDrawn="1"/>
          </p:nvSpPr>
          <p:spPr bwMode="auto">
            <a:xfrm flipV="1">
              <a:off x="464" y="3971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 userDrawn="1"/>
          </p:nvSpPr>
          <p:spPr bwMode="auto">
            <a:xfrm>
              <a:off x="25" y="3956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 userDrawn="1"/>
          </p:nvSpPr>
          <p:spPr bwMode="auto">
            <a:xfrm flipV="1">
              <a:off x="298" y="3947"/>
              <a:ext cx="10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 userDrawn="1"/>
          </p:nvSpPr>
          <p:spPr bwMode="auto">
            <a:xfrm>
              <a:off x="131" y="3961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91" y="3942"/>
              <a:ext cx="40" cy="24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20" y="1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40" h="24">
                  <a:moveTo>
                    <a:pt x="40" y="19"/>
                  </a:moveTo>
                  <a:lnTo>
                    <a:pt x="20" y="19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 userDrawn="1"/>
          </p:nvSpPr>
          <p:spPr bwMode="auto">
            <a:xfrm flipV="1">
              <a:off x="167" y="3961"/>
              <a:ext cx="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 userDrawn="1"/>
          </p:nvSpPr>
          <p:spPr bwMode="auto">
            <a:xfrm flipH="1">
              <a:off x="172" y="3937"/>
              <a:ext cx="5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 userDrawn="1"/>
          </p:nvSpPr>
          <p:spPr bwMode="auto">
            <a:xfrm>
              <a:off x="131" y="3937"/>
              <a:ext cx="1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 userDrawn="1"/>
          </p:nvSpPr>
          <p:spPr bwMode="auto">
            <a:xfrm flipV="1">
              <a:off x="232" y="3952"/>
              <a:ext cx="1" cy="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 userDrawn="1"/>
          </p:nvSpPr>
          <p:spPr bwMode="auto">
            <a:xfrm>
              <a:off x="25" y="3947"/>
              <a:ext cx="1" cy="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222" y="3908"/>
              <a:ext cx="35" cy="4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4"/>
                </a:cxn>
                <a:cxn ang="0">
                  <a:pos x="35" y="44"/>
                </a:cxn>
                <a:cxn ang="0">
                  <a:pos x="35" y="0"/>
                </a:cxn>
              </a:cxnLst>
              <a:rect l="0" t="0" r="r" b="b"/>
              <a:pathLst>
                <a:path w="35" h="44">
                  <a:moveTo>
                    <a:pt x="0" y="29"/>
                  </a:moveTo>
                  <a:lnTo>
                    <a:pt x="10" y="44"/>
                  </a:lnTo>
                  <a:lnTo>
                    <a:pt x="35" y="4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0" y="3937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308" y="3932"/>
              <a:ext cx="25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0"/>
                </a:cxn>
                <a:cxn ang="0">
                  <a:pos x="0" y="15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50" y="3893"/>
              <a:ext cx="41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0" y="5"/>
                </a:cxn>
                <a:cxn ang="0">
                  <a:pos x="0" y="49"/>
                </a:cxn>
                <a:cxn ang="0">
                  <a:pos x="11" y="4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0" y="5"/>
                  </a:lnTo>
                  <a:lnTo>
                    <a:pt x="0" y="49"/>
                  </a:lnTo>
                  <a:lnTo>
                    <a:pt x="11" y="4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 userDrawn="1"/>
          </p:nvSpPr>
          <p:spPr bwMode="auto">
            <a:xfrm>
              <a:off x="61" y="3942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 userDrawn="1"/>
          </p:nvSpPr>
          <p:spPr bwMode="auto">
            <a:xfrm flipV="1">
              <a:off x="91" y="3937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91" y="3893"/>
              <a:ext cx="45" cy="44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4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 userDrawn="1"/>
          </p:nvSpPr>
          <p:spPr bwMode="auto">
            <a:xfrm flipV="1">
              <a:off x="136" y="3893"/>
              <a:ext cx="1" cy="4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 userDrawn="1"/>
          </p:nvSpPr>
          <p:spPr bwMode="auto">
            <a:xfrm>
              <a:off x="136" y="3937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 userDrawn="1"/>
          </p:nvSpPr>
          <p:spPr bwMode="auto">
            <a:xfrm>
              <a:off x="141" y="3937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 userDrawn="1"/>
          </p:nvSpPr>
          <p:spPr bwMode="auto">
            <a:xfrm>
              <a:off x="177" y="3932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 userDrawn="1"/>
          </p:nvSpPr>
          <p:spPr bwMode="auto">
            <a:xfrm>
              <a:off x="177" y="3912"/>
              <a:ext cx="45" cy="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5"/>
                </a:cxn>
                <a:cxn ang="0">
                  <a:pos x="5" y="25"/>
                </a:cxn>
                <a:cxn ang="0">
                  <a:pos x="0" y="25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45" y="25"/>
                  </a:lnTo>
                  <a:lnTo>
                    <a:pt x="5" y="25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 userDrawn="1"/>
          </p:nvSpPr>
          <p:spPr bwMode="auto">
            <a:xfrm>
              <a:off x="0" y="3917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 userDrawn="1"/>
          </p:nvSpPr>
          <p:spPr bwMode="auto">
            <a:xfrm>
              <a:off x="177" y="3903"/>
              <a:ext cx="1" cy="2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 userDrawn="1"/>
          </p:nvSpPr>
          <p:spPr bwMode="auto">
            <a:xfrm flipV="1">
              <a:off x="333" y="3912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 userDrawn="1"/>
          </p:nvSpPr>
          <p:spPr bwMode="auto">
            <a:xfrm>
              <a:off x="0" y="3903"/>
              <a:ext cx="25" cy="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 userDrawn="1"/>
          </p:nvSpPr>
          <p:spPr bwMode="auto">
            <a:xfrm>
              <a:off x="303" y="3898"/>
              <a:ext cx="30" cy="14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 userDrawn="1"/>
          </p:nvSpPr>
          <p:spPr bwMode="auto">
            <a:xfrm>
              <a:off x="222" y="3888"/>
              <a:ext cx="20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0"/>
                </a:cxn>
                <a:cxn ang="0">
                  <a:pos x="0" y="24"/>
                </a:cxn>
                <a:cxn ang="0">
                  <a:pos x="0" y="5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20" y="20"/>
                  </a:lnTo>
                  <a:lnTo>
                    <a:pt x="0" y="2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 userDrawn="1"/>
          </p:nvSpPr>
          <p:spPr bwMode="auto">
            <a:xfrm>
              <a:off x="242" y="3908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 userDrawn="1"/>
          </p:nvSpPr>
          <p:spPr bwMode="auto">
            <a:xfrm>
              <a:off x="242" y="3854"/>
              <a:ext cx="30" cy="54"/>
            </a:xfrm>
            <a:custGeom>
              <a:avLst/>
              <a:gdLst/>
              <a:ahLst/>
              <a:cxnLst>
                <a:cxn ang="0">
                  <a:pos x="15" y="54"/>
                </a:cxn>
                <a:cxn ang="0">
                  <a:pos x="25" y="54"/>
                </a:cxn>
                <a:cxn ang="0">
                  <a:pos x="25" y="44"/>
                </a:cxn>
                <a:cxn ang="0">
                  <a:pos x="30" y="39"/>
                </a:cxn>
                <a:cxn ang="0">
                  <a:pos x="30" y="0"/>
                </a:cxn>
                <a:cxn ang="0">
                  <a:pos x="0" y="5"/>
                </a:cxn>
              </a:cxnLst>
              <a:rect l="0" t="0" r="r" b="b"/>
              <a:pathLst>
                <a:path w="30" h="54">
                  <a:moveTo>
                    <a:pt x="15" y="54"/>
                  </a:moveTo>
                  <a:lnTo>
                    <a:pt x="25" y="54"/>
                  </a:lnTo>
                  <a:lnTo>
                    <a:pt x="25" y="44"/>
                  </a:lnTo>
                  <a:lnTo>
                    <a:pt x="30" y="39"/>
                  </a:lnTo>
                  <a:lnTo>
                    <a:pt x="3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 userDrawn="1"/>
          </p:nvSpPr>
          <p:spPr bwMode="auto">
            <a:xfrm>
              <a:off x="177" y="3893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 userDrawn="1"/>
          </p:nvSpPr>
          <p:spPr bwMode="auto">
            <a:xfrm flipH="1">
              <a:off x="25" y="3878"/>
              <a:ext cx="5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 userDrawn="1"/>
          </p:nvSpPr>
          <p:spPr bwMode="auto">
            <a:xfrm flipH="1" flipV="1">
              <a:off x="298" y="3878"/>
              <a:ext cx="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 userDrawn="1"/>
          </p:nvSpPr>
          <p:spPr bwMode="auto">
            <a:xfrm flipH="1">
              <a:off x="91" y="3893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 userDrawn="1"/>
          </p:nvSpPr>
          <p:spPr bwMode="auto">
            <a:xfrm>
              <a:off x="101" y="3893"/>
              <a:ext cx="3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 userDrawn="1"/>
          </p:nvSpPr>
          <p:spPr bwMode="auto">
            <a:xfrm flipH="1">
              <a:off x="136" y="3893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 userDrawn="1"/>
          </p:nvSpPr>
          <p:spPr bwMode="auto">
            <a:xfrm>
              <a:off x="101" y="3854"/>
              <a:ext cx="50" cy="3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" y="0"/>
                </a:cxn>
                <a:cxn ang="0">
                  <a:pos x="0" y="3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 userDrawn="1"/>
          </p:nvSpPr>
          <p:spPr bwMode="auto">
            <a:xfrm>
              <a:off x="172" y="3893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 userDrawn="1"/>
          </p:nvSpPr>
          <p:spPr bwMode="auto">
            <a:xfrm flipH="1">
              <a:off x="151" y="3893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 userDrawn="1"/>
          </p:nvSpPr>
          <p:spPr bwMode="auto">
            <a:xfrm>
              <a:off x="151" y="3854"/>
              <a:ext cx="1" cy="3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 userDrawn="1"/>
          </p:nvSpPr>
          <p:spPr bwMode="auto">
            <a:xfrm>
              <a:off x="182" y="3854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9"/>
                </a:cxn>
                <a:cxn ang="0">
                  <a:pos x="0" y="3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1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 userDrawn="1"/>
          </p:nvSpPr>
          <p:spPr bwMode="auto">
            <a:xfrm>
              <a:off x="192" y="3859"/>
              <a:ext cx="50" cy="3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29"/>
                </a:cxn>
                <a:cxn ang="0">
                  <a:pos x="30" y="34"/>
                </a:cxn>
                <a:cxn ang="0">
                  <a:pos x="0" y="34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50" y="29"/>
                  </a:lnTo>
                  <a:lnTo>
                    <a:pt x="30" y="34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 userDrawn="1"/>
          </p:nvSpPr>
          <p:spPr bwMode="auto">
            <a:xfrm>
              <a:off x="10" y="3854"/>
              <a:ext cx="20" cy="2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 userDrawn="1"/>
          </p:nvSpPr>
          <p:spPr bwMode="auto">
            <a:xfrm flipV="1">
              <a:off x="298" y="3873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 userDrawn="1"/>
          </p:nvSpPr>
          <p:spPr bwMode="auto">
            <a:xfrm flipH="1">
              <a:off x="298" y="3859"/>
              <a:ext cx="25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 userDrawn="1"/>
          </p:nvSpPr>
          <p:spPr bwMode="auto">
            <a:xfrm>
              <a:off x="197" y="3854"/>
              <a:ext cx="45" cy="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5" y="5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 userDrawn="1"/>
          </p:nvSpPr>
          <p:spPr bwMode="auto">
            <a:xfrm flipH="1" flipV="1">
              <a:off x="318" y="3849"/>
              <a:ext cx="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 userDrawn="1"/>
          </p:nvSpPr>
          <p:spPr bwMode="auto">
            <a:xfrm flipH="1">
              <a:off x="15" y="3834"/>
              <a:ext cx="10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 userDrawn="1"/>
          </p:nvSpPr>
          <p:spPr bwMode="auto">
            <a:xfrm>
              <a:off x="151" y="3854"/>
              <a:ext cx="21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 userDrawn="1"/>
          </p:nvSpPr>
          <p:spPr bwMode="auto">
            <a:xfrm flipH="1">
              <a:off x="192" y="3854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 userDrawn="1"/>
          </p:nvSpPr>
          <p:spPr bwMode="auto">
            <a:xfrm>
              <a:off x="172" y="3854"/>
              <a:ext cx="20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 userDrawn="1"/>
          </p:nvSpPr>
          <p:spPr bwMode="auto">
            <a:xfrm flipH="1" flipV="1">
              <a:off x="308" y="3834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 userDrawn="1"/>
          </p:nvSpPr>
          <p:spPr bwMode="auto">
            <a:xfrm>
              <a:off x="25" y="3819"/>
              <a:ext cx="51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1" y="2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1" h="20">
                  <a:moveTo>
                    <a:pt x="51" y="0"/>
                  </a:moveTo>
                  <a:lnTo>
                    <a:pt x="31" y="2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 userDrawn="1"/>
          </p:nvSpPr>
          <p:spPr bwMode="auto">
            <a:xfrm>
              <a:off x="252" y="3819"/>
              <a:ext cx="56" cy="1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1" y="5"/>
                </a:cxn>
                <a:cxn ang="0">
                  <a:pos x="20" y="15"/>
                </a:cxn>
                <a:cxn ang="0">
                  <a:pos x="0" y="0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lnTo>
                    <a:pt x="51" y="5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 userDrawn="1"/>
          </p:nvSpPr>
          <p:spPr bwMode="auto">
            <a:xfrm>
              <a:off x="66" y="379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 userDrawn="1"/>
          </p:nvSpPr>
          <p:spPr bwMode="auto">
            <a:xfrm>
              <a:off x="252" y="3785"/>
              <a:ext cx="1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5"/>
                </a:cxn>
                <a:cxn ang="0">
                  <a:pos x="0" y="34"/>
                </a:cxn>
              </a:cxnLst>
              <a:rect l="0" t="0" r="r" b="b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 userDrawn="1"/>
          </p:nvSpPr>
          <p:spPr bwMode="auto">
            <a:xfrm>
              <a:off x="91" y="3775"/>
              <a:ext cx="50" cy="20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25" y="20"/>
                </a:cxn>
                <a:cxn ang="0">
                  <a:pos x="10" y="0"/>
                </a:cxn>
                <a:cxn ang="0">
                  <a:pos x="0" y="5"/>
                </a:cxn>
              </a:cxnLst>
              <a:rect l="0" t="0" r="r" b="b"/>
              <a:pathLst>
                <a:path w="50" h="20">
                  <a:moveTo>
                    <a:pt x="50" y="15"/>
                  </a:moveTo>
                  <a:lnTo>
                    <a:pt x="25" y="2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 userDrawn="1"/>
          </p:nvSpPr>
          <p:spPr bwMode="auto">
            <a:xfrm>
              <a:off x="187" y="3770"/>
              <a:ext cx="50" cy="25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5" y="0"/>
                </a:cxn>
                <a:cxn ang="0">
                  <a:pos x="25" y="25"/>
                </a:cxn>
                <a:cxn ang="0">
                  <a:pos x="0" y="20"/>
                </a:cxn>
              </a:cxnLst>
              <a:rect l="0" t="0" r="r" b="b"/>
              <a:pathLst>
                <a:path w="50" h="25">
                  <a:moveTo>
                    <a:pt x="50" y="5"/>
                  </a:moveTo>
                  <a:lnTo>
                    <a:pt x="45" y="0"/>
                  </a:lnTo>
                  <a:lnTo>
                    <a:pt x="25" y="25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 userDrawn="1"/>
          </p:nvSpPr>
          <p:spPr bwMode="auto">
            <a:xfrm>
              <a:off x="141" y="3761"/>
              <a:ext cx="1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 userDrawn="1"/>
          </p:nvSpPr>
          <p:spPr bwMode="auto">
            <a:xfrm>
              <a:off x="177" y="3761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 userDrawn="1"/>
          </p:nvSpPr>
          <p:spPr bwMode="auto">
            <a:xfrm flipH="1">
              <a:off x="71" y="3780"/>
              <a:ext cx="2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 userDrawn="1"/>
          </p:nvSpPr>
          <p:spPr bwMode="auto">
            <a:xfrm flipH="1">
              <a:off x="252" y="378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8"/>
            <p:cNvSpPr>
              <a:spLocks noChangeShapeType="1"/>
            </p:cNvSpPr>
            <p:nvPr userDrawn="1"/>
          </p:nvSpPr>
          <p:spPr bwMode="auto">
            <a:xfrm flipH="1" flipV="1">
              <a:off x="242" y="3775"/>
              <a:ext cx="1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 userDrawn="1"/>
          </p:nvSpPr>
          <p:spPr bwMode="auto">
            <a:xfrm flipH="1">
              <a:off x="237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 userDrawn="1"/>
          </p:nvSpPr>
          <p:spPr bwMode="auto">
            <a:xfrm flipH="1">
              <a:off x="156" y="3761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 userDrawn="1"/>
          </p:nvSpPr>
          <p:spPr bwMode="auto">
            <a:xfrm flipH="1">
              <a:off x="308" y="377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2"/>
            <p:cNvSpPr>
              <a:spLocks noChangeShapeType="1"/>
            </p:cNvSpPr>
            <p:nvPr userDrawn="1"/>
          </p:nvSpPr>
          <p:spPr bwMode="auto">
            <a:xfrm flipH="1">
              <a:off x="394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 userDrawn="1"/>
          </p:nvSpPr>
          <p:spPr bwMode="auto">
            <a:xfrm>
              <a:off x="383" y="3785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 userDrawn="1"/>
          </p:nvSpPr>
          <p:spPr bwMode="auto">
            <a:xfrm>
              <a:off x="308" y="378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 userDrawn="1"/>
          </p:nvSpPr>
          <p:spPr bwMode="auto">
            <a:xfrm>
              <a:off x="257" y="3785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 userDrawn="1"/>
          </p:nvSpPr>
          <p:spPr bwMode="auto">
            <a:xfrm flipH="1">
              <a:off x="262" y="380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 userDrawn="1"/>
          </p:nvSpPr>
          <p:spPr bwMode="auto">
            <a:xfrm>
              <a:off x="257" y="381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 userDrawn="1"/>
          </p:nvSpPr>
          <p:spPr bwMode="auto">
            <a:xfrm flipH="1">
              <a:off x="262" y="382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 userDrawn="1"/>
          </p:nvSpPr>
          <p:spPr bwMode="auto">
            <a:xfrm>
              <a:off x="308" y="3839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 userDrawn="1"/>
          </p:nvSpPr>
          <p:spPr bwMode="auto">
            <a:xfrm flipH="1">
              <a:off x="318" y="3849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 userDrawn="1"/>
          </p:nvSpPr>
          <p:spPr bwMode="auto">
            <a:xfrm>
              <a:off x="313" y="386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2"/>
            <p:cNvSpPr>
              <a:spLocks noChangeShapeType="1"/>
            </p:cNvSpPr>
            <p:nvPr userDrawn="1"/>
          </p:nvSpPr>
          <p:spPr bwMode="auto">
            <a:xfrm flipH="1">
              <a:off x="298" y="387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3"/>
            <p:cNvSpPr>
              <a:spLocks noChangeShapeType="1"/>
            </p:cNvSpPr>
            <p:nvPr userDrawn="1"/>
          </p:nvSpPr>
          <p:spPr bwMode="auto">
            <a:xfrm>
              <a:off x="303" y="3888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4"/>
            <p:cNvSpPr>
              <a:spLocks noChangeShapeType="1"/>
            </p:cNvSpPr>
            <p:nvPr userDrawn="1"/>
          </p:nvSpPr>
          <p:spPr bwMode="auto">
            <a:xfrm flipH="1">
              <a:off x="333" y="3903"/>
              <a:ext cx="15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5"/>
            <p:cNvSpPr>
              <a:spLocks noChangeShapeType="1"/>
            </p:cNvSpPr>
            <p:nvPr userDrawn="1"/>
          </p:nvSpPr>
          <p:spPr bwMode="auto">
            <a:xfrm>
              <a:off x="333" y="391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 userDrawn="1"/>
          </p:nvSpPr>
          <p:spPr bwMode="auto">
            <a:xfrm flipH="1">
              <a:off x="333" y="392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7"/>
            <p:cNvSpPr>
              <a:spLocks noChangeShapeType="1"/>
            </p:cNvSpPr>
            <p:nvPr userDrawn="1"/>
          </p:nvSpPr>
          <p:spPr bwMode="auto">
            <a:xfrm>
              <a:off x="333" y="3937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8"/>
            <p:cNvSpPr>
              <a:spLocks noChangeShapeType="1"/>
            </p:cNvSpPr>
            <p:nvPr userDrawn="1"/>
          </p:nvSpPr>
          <p:spPr bwMode="auto">
            <a:xfrm flipH="1">
              <a:off x="308" y="3952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9"/>
            <p:cNvSpPr>
              <a:spLocks noChangeShapeType="1"/>
            </p:cNvSpPr>
            <p:nvPr userDrawn="1"/>
          </p:nvSpPr>
          <p:spPr bwMode="auto">
            <a:xfrm>
              <a:off x="303" y="396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0"/>
            <p:cNvSpPr>
              <a:spLocks noChangeShapeType="1"/>
            </p:cNvSpPr>
            <p:nvPr userDrawn="1"/>
          </p:nvSpPr>
          <p:spPr bwMode="auto">
            <a:xfrm flipH="1">
              <a:off x="303" y="397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1"/>
            <p:cNvSpPr>
              <a:spLocks noChangeShapeType="1"/>
            </p:cNvSpPr>
            <p:nvPr userDrawn="1"/>
          </p:nvSpPr>
          <p:spPr bwMode="auto">
            <a:xfrm>
              <a:off x="323" y="398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2"/>
            <p:cNvSpPr>
              <a:spLocks noChangeShapeType="1"/>
            </p:cNvSpPr>
            <p:nvPr userDrawn="1"/>
          </p:nvSpPr>
          <p:spPr bwMode="auto">
            <a:xfrm flipH="1">
              <a:off x="318" y="400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ShapeType="1"/>
            </p:cNvSpPr>
            <p:nvPr userDrawn="1"/>
          </p:nvSpPr>
          <p:spPr bwMode="auto">
            <a:xfrm>
              <a:off x="444" y="4015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4"/>
            <p:cNvSpPr>
              <a:spLocks noChangeShapeType="1"/>
            </p:cNvSpPr>
            <p:nvPr userDrawn="1"/>
          </p:nvSpPr>
          <p:spPr bwMode="auto">
            <a:xfrm>
              <a:off x="308" y="4015"/>
              <a:ext cx="13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5"/>
            <p:cNvSpPr>
              <a:spLocks noChangeShapeType="1"/>
            </p:cNvSpPr>
            <p:nvPr userDrawn="1"/>
          </p:nvSpPr>
          <p:spPr bwMode="auto">
            <a:xfrm>
              <a:off x="272" y="4015"/>
              <a:ext cx="1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ShapeType="1"/>
            </p:cNvSpPr>
            <p:nvPr userDrawn="1"/>
          </p:nvSpPr>
          <p:spPr bwMode="auto">
            <a:xfrm flipH="1">
              <a:off x="262" y="4025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ShapeType="1"/>
            </p:cNvSpPr>
            <p:nvPr userDrawn="1"/>
          </p:nvSpPr>
          <p:spPr bwMode="auto">
            <a:xfrm>
              <a:off x="262" y="404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ShapeType="1"/>
            </p:cNvSpPr>
            <p:nvPr userDrawn="1"/>
          </p:nvSpPr>
          <p:spPr bwMode="auto">
            <a:xfrm flipH="1">
              <a:off x="267" y="405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ShapeType="1"/>
            </p:cNvSpPr>
            <p:nvPr userDrawn="1"/>
          </p:nvSpPr>
          <p:spPr bwMode="auto">
            <a:xfrm>
              <a:off x="389" y="4064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0"/>
            <p:cNvSpPr>
              <a:spLocks noChangeShapeType="1"/>
            </p:cNvSpPr>
            <p:nvPr userDrawn="1"/>
          </p:nvSpPr>
          <p:spPr bwMode="auto">
            <a:xfrm>
              <a:off x="303" y="4064"/>
              <a:ext cx="5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1"/>
            <p:cNvSpPr>
              <a:spLocks noChangeShapeType="1"/>
            </p:cNvSpPr>
            <p:nvPr userDrawn="1"/>
          </p:nvSpPr>
          <p:spPr bwMode="auto">
            <a:xfrm>
              <a:off x="257" y="4064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 userDrawn="1"/>
          </p:nvSpPr>
          <p:spPr bwMode="auto">
            <a:xfrm flipH="1">
              <a:off x="303" y="4079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ShapeType="1"/>
            </p:cNvSpPr>
            <p:nvPr userDrawn="1"/>
          </p:nvSpPr>
          <p:spPr bwMode="auto">
            <a:xfrm>
              <a:off x="323" y="4089"/>
              <a:ext cx="2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 noEditPoints="1"/>
            </p:cNvSpPr>
            <p:nvPr userDrawn="1"/>
          </p:nvSpPr>
          <p:spPr bwMode="auto">
            <a:xfrm>
              <a:off x="0" y="3761"/>
              <a:ext cx="333" cy="32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7" y="29"/>
                </a:cxn>
                <a:cxn ang="0">
                  <a:pos x="232" y="9"/>
                </a:cxn>
                <a:cxn ang="0">
                  <a:pos x="242" y="14"/>
                </a:cxn>
                <a:cxn ang="0">
                  <a:pos x="257" y="24"/>
                </a:cxn>
                <a:cxn ang="0">
                  <a:pos x="252" y="58"/>
                </a:cxn>
                <a:cxn ang="0">
                  <a:pos x="303" y="63"/>
                </a:cxn>
                <a:cxn ang="0">
                  <a:pos x="318" y="88"/>
                </a:cxn>
                <a:cxn ang="0">
                  <a:pos x="298" y="112"/>
                </a:cxn>
                <a:cxn ang="0">
                  <a:pos x="303" y="137"/>
                </a:cxn>
                <a:cxn ang="0">
                  <a:pos x="333" y="151"/>
                </a:cxn>
                <a:cxn ang="0">
                  <a:pos x="333" y="181"/>
                </a:cxn>
                <a:cxn ang="0">
                  <a:pos x="298" y="210"/>
                </a:cxn>
                <a:cxn ang="0">
                  <a:pos x="318" y="240"/>
                </a:cxn>
                <a:cxn ang="0">
                  <a:pos x="303" y="259"/>
                </a:cxn>
                <a:cxn ang="0">
                  <a:pos x="262" y="269"/>
                </a:cxn>
                <a:cxn ang="0">
                  <a:pos x="262" y="298"/>
                </a:cxn>
                <a:cxn ang="0">
                  <a:pos x="242" y="308"/>
                </a:cxn>
                <a:cxn ang="0">
                  <a:pos x="217" y="293"/>
                </a:cxn>
                <a:cxn ang="0">
                  <a:pos x="182" y="328"/>
                </a:cxn>
                <a:cxn ang="0">
                  <a:pos x="146" y="328"/>
                </a:cxn>
                <a:cxn ang="0">
                  <a:pos x="136" y="298"/>
                </a:cxn>
                <a:cxn ang="0">
                  <a:pos x="91" y="313"/>
                </a:cxn>
                <a:cxn ang="0">
                  <a:pos x="71" y="298"/>
                </a:cxn>
                <a:cxn ang="0">
                  <a:pos x="71" y="269"/>
                </a:cxn>
                <a:cxn ang="0">
                  <a:pos x="30" y="259"/>
                </a:cxn>
                <a:cxn ang="0">
                  <a:pos x="15" y="240"/>
                </a:cxn>
                <a:cxn ang="0">
                  <a:pos x="35" y="210"/>
                </a:cxn>
                <a:cxn ang="0">
                  <a:pos x="25" y="186"/>
                </a:cxn>
                <a:cxn ang="0">
                  <a:pos x="0" y="176"/>
                </a:cxn>
                <a:cxn ang="0">
                  <a:pos x="0" y="142"/>
                </a:cxn>
                <a:cxn ang="0">
                  <a:pos x="30" y="117"/>
                </a:cxn>
                <a:cxn ang="0">
                  <a:pos x="15" y="93"/>
                </a:cxn>
                <a:cxn ang="0">
                  <a:pos x="30" y="63"/>
                </a:cxn>
                <a:cxn ang="0">
                  <a:pos x="76" y="58"/>
                </a:cxn>
                <a:cxn ang="0">
                  <a:pos x="71" y="29"/>
                </a:cxn>
                <a:cxn ang="0">
                  <a:pos x="101" y="14"/>
                </a:cxn>
                <a:cxn ang="0">
                  <a:pos x="141" y="29"/>
                </a:cxn>
                <a:cxn ang="0">
                  <a:pos x="156" y="0"/>
                </a:cxn>
                <a:cxn ang="0">
                  <a:pos x="177" y="93"/>
                </a:cxn>
                <a:cxn ang="0">
                  <a:pos x="167" y="93"/>
                </a:cxn>
                <a:cxn ang="0">
                  <a:pos x="106" y="93"/>
                </a:cxn>
                <a:cxn ang="0">
                  <a:pos x="91" y="132"/>
                </a:cxn>
                <a:cxn ang="0">
                  <a:pos x="66" y="142"/>
                </a:cxn>
                <a:cxn ang="0">
                  <a:pos x="50" y="181"/>
                </a:cxn>
                <a:cxn ang="0">
                  <a:pos x="61" y="200"/>
                </a:cxn>
                <a:cxn ang="0">
                  <a:pos x="71" y="235"/>
                </a:cxn>
                <a:cxn ang="0">
                  <a:pos x="81" y="240"/>
                </a:cxn>
                <a:cxn ang="0">
                  <a:pos x="131" y="210"/>
                </a:cxn>
                <a:cxn ang="0">
                  <a:pos x="141" y="215"/>
                </a:cxn>
                <a:cxn ang="0">
                  <a:pos x="172" y="200"/>
                </a:cxn>
                <a:cxn ang="0">
                  <a:pos x="187" y="225"/>
                </a:cxn>
                <a:cxn ang="0">
                  <a:pos x="207" y="244"/>
                </a:cxn>
                <a:cxn ang="0">
                  <a:pos x="227" y="249"/>
                </a:cxn>
                <a:cxn ang="0">
                  <a:pos x="252" y="210"/>
                </a:cxn>
                <a:cxn ang="0">
                  <a:pos x="232" y="191"/>
                </a:cxn>
                <a:cxn ang="0">
                  <a:pos x="257" y="147"/>
                </a:cxn>
                <a:cxn ang="0">
                  <a:pos x="267" y="137"/>
                </a:cxn>
                <a:cxn ang="0">
                  <a:pos x="272" y="93"/>
                </a:cxn>
                <a:cxn ang="0">
                  <a:pos x="232" y="98"/>
                </a:cxn>
                <a:cxn ang="0">
                  <a:pos x="197" y="93"/>
                </a:cxn>
              </a:cxnLst>
              <a:rect l="0" t="0" r="r" b="b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76200" y="0"/>
            <a:ext cx="533400" cy="381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E47EC6-E295-44B3-B165-0BC8741AEFD9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1" descr="C:\My Documents\bits\Facbann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B597E-4A5D-477A-88A8-016AC2ACCA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 rot="16200000">
            <a:off x="-2527300" y="3014662"/>
            <a:ext cx="584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North Central Texas Council of Governments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 bwMode="auto">
          <a:xfrm rot="16200000">
            <a:off x="-793" y="5971381"/>
            <a:ext cx="793750" cy="522287"/>
            <a:chOff x="0" y="3761"/>
            <a:chExt cx="500" cy="329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46" y="4064"/>
              <a:ext cx="4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6" y="25"/>
                </a:cxn>
                <a:cxn ang="0">
                  <a:pos x="36" y="25"/>
                </a:cxn>
                <a:cxn ang="0">
                  <a:pos x="41" y="0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36" y="4059"/>
              <a:ext cx="1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17" y="4054"/>
              <a:ext cx="25" cy="20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0" y="20"/>
                </a:cxn>
                <a:cxn ang="0">
                  <a:pos x="0" y="0"/>
                </a:cxn>
              </a:cxnLst>
              <a:rect l="0" t="0" r="r" b="b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6" y="4054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25" y="0"/>
                </a:cxn>
              </a:cxnLst>
              <a:rect l="0" t="0" r="r" b="b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 userDrawn="1"/>
          </p:nvSpPr>
          <p:spPr bwMode="auto">
            <a:xfrm>
              <a:off x="242" y="4069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 userDrawn="1"/>
          </p:nvSpPr>
          <p:spPr bwMode="auto">
            <a:xfrm>
              <a:off x="71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 userDrawn="1"/>
          </p:nvSpPr>
          <p:spPr bwMode="auto">
            <a:xfrm flipV="1">
              <a:off x="247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 userDrawn="1"/>
          </p:nvSpPr>
          <p:spPr bwMode="auto">
            <a:xfrm flipV="1">
              <a:off x="187" y="4054"/>
              <a:ext cx="3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62" y="4030"/>
              <a:ext cx="1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 userDrawn="1"/>
          </p:nvSpPr>
          <p:spPr bwMode="auto">
            <a:xfrm>
              <a:off x="111" y="4054"/>
              <a:ext cx="2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1" y="403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 userDrawn="1"/>
          </p:nvSpPr>
          <p:spPr bwMode="auto">
            <a:xfrm>
              <a:off x="56" y="4010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 userDrawn="1"/>
          </p:nvSpPr>
          <p:spPr bwMode="auto">
            <a:xfrm flipV="1">
              <a:off x="262" y="4010"/>
              <a:ext cx="16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5" y="4010"/>
              <a:ext cx="31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78" y="4010"/>
              <a:ext cx="30" cy="10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 userDrawn="1"/>
          </p:nvSpPr>
          <p:spPr bwMode="auto">
            <a:xfrm>
              <a:off x="15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 userDrawn="1"/>
          </p:nvSpPr>
          <p:spPr bwMode="auto">
            <a:xfrm flipV="1">
              <a:off x="308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92" y="3956"/>
              <a:ext cx="70" cy="5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9"/>
                </a:cxn>
                <a:cxn ang="0">
                  <a:pos x="25" y="49"/>
                </a:cxn>
                <a:cxn ang="0">
                  <a:pos x="35" y="54"/>
                </a:cxn>
                <a:cxn ang="0">
                  <a:pos x="70" y="30"/>
                </a:cxn>
                <a:cxn ang="0">
                  <a:pos x="60" y="15"/>
                </a:cxn>
                <a:cxn ang="0">
                  <a:pos x="40" y="0"/>
                </a:cxn>
              </a:cxnLst>
              <a:rect l="0" t="0" r="r" b="b"/>
              <a:pathLst>
                <a:path w="70" h="54">
                  <a:moveTo>
                    <a:pt x="0" y="25"/>
                  </a:moveTo>
                  <a:lnTo>
                    <a:pt x="15" y="49"/>
                  </a:lnTo>
                  <a:lnTo>
                    <a:pt x="25" y="49"/>
                  </a:lnTo>
                  <a:lnTo>
                    <a:pt x="35" y="54"/>
                  </a:lnTo>
                  <a:lnTo>
                    <a:pt x="70" y="30"/>
                  </a:lnTo>
                  <a:lnTo>
                    <a:pt x="60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0" y="3942"/>
              <a:ext cx="56" cy="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9"/>
                </a:cxn>
                <a:cxn ang="0">
                  <a:pos x="0" y="24"/>
                </a:cxn>
                <a:cxn ang="0">
                  <a:pos x="21" y="54"/>
                </a:cxn>
                <a:cxn ang="0">
                  <a:pos x="31" y="49"/>
                </a:cxn>
                <a:cxn ang="0">
                  <a:pos x="31" y="59"/>
                </a:cxn>
                <a:cxn ang="0">
                  <a:pos x="56" y="39"/>
                </a:cxn>
              </a:cxnLst>
              <a:rect l="0" t="0" r="r" b="b"/>
              <a:pathLst>
                <a:path w="56" h="59">
                  <a:moveTo>
                    <a:pt x="11" y="0"/>
                  </a:moveTo>
                  <a:lnTo>
                    <a:pt x="11" y="19"/>
                  </a:lnTo>
                  <a:lnTo>
                    <a:pt x="0" y="24"/>
                  </a:lnTo>
                  <a:lnTo>
                    <a:pt x="21" y="54"/>
                  </a:lnTo>
                  <a:lnTo>
                    <a:pt x="31" y="49"/>
                  </a:lnTo>
                  <a:lnTo>
                    <a:pt x="31" y="59"/>
                  </a:lnTo>
                  <a:lnTo>
                    <a:pt x="56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298" y="3971"/>
              <a:ext cx="25" cy="30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5" y="20"/>
                </a:cxn>
                <a:cxn ang="0">
                  <a:pos x="0" y="0"/>
                </a:cxn>
              </a:cxnLst>
              <a:rect l="0" t="0" r="r" b="b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0" y="3971"/>
              <a:ext cx="25" cy="30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0" y="20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87" y="3981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 userDrawn="1"/>
          </p:nvSpPr>
          <p:spPr bwMode="auto">
            <a:xfrm flipH="1" flipV="1">
              <a:off x="101" y="3966"/>
              <a:ext cx="5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 userDrawn="1"/>
          </p:nvSpPr>
          <p:spPr bwMode="auto">
            <a:xfrm flipV="1">
              <a:off x="106" y="3971"/>
              <a:ext cx="2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 userDrawn="1"/>
          </p:nvSpPr>
          <p:spPr bwMode="auto">
            <a:xfrm flipV="1">
              <a:off x="192" y="3956"/>
              <a:ext cx="40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 userDrawn="1"/>
          </p:nvSpPr>
          <p:spPr bwMode="auto">
            <a:xfrm>
              <a:off x="172" y="3961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31" y="3966"/>
              <a:ext cx="36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36" y="0"/>
                </a:cxn>
              </a:cxnLst>
              <a:rect l="0" t="0" r="r" b="b"/>
              <a:pathLst>
                <a:path w="36" h="10">
                  <a:moveTo>
                    <a:pt x="0" y="5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 userDrawn="1"/>
          </p:nvSpPr>
          <p:spPr bwMode="auto">
            <a:xfrm flipV="1">
              <a:off x="464" y="3971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 userDrawn="1"/>
          </p:nvSpPr>
          <p:spPr bwMode="auto">
            <a:xfrm>
              <a:off x="25" y="3956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 userDrawn="1"/>
          </p:nvSpPr>
          <p:spPr bwMode="auto">
            <a:xfrm flipV="1">
              <a:off x="298" y="3947"/>
              <a:ext cx="10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 userDrawn="1"/>
          </p:nvSpPr>
          <p:spPr bwMode="auto">
            <a:xfrm>
              <a:off x="131" y="3961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91" y="3942"/>
              <a:ext cx="40" cy="24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20" y="1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40" h="24">
                  <a:moveTo>
                    <a:pt x="40" y="19"/>
                  </a:moveTo>
                  <a:lnTo>
                    <a:pt x="20" y="19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 userDrawn="1"/>
          </p:nvSpPr>
          <p:spPr bwMode="auto">
            <a:xfrm flipV="1">
              <a:off x="167" y="3961"/>
              <a:ext cx="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 userDrawn="1"/>
          </p:nvSpPr>
          <p:spPr bwMode="auto">
            <a:xfrm flipH="1">
              <a:off x="172" y="3937"/>
              <a:ext cx="5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 userDrawn="1"/>
          </p:nvSpPr>
          <p:spPr bwMode="auto">
            <a:xfrm>
              <a:off x="131" y="3937"/>
              <a:ext cx="1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 userDrawn="1"/>
          </p:nvSpPr>
          <p:spPr bwMode="auto">
            <a:xfrm flipV="1">
              <a:off x="232" y="3952"/>
              <a:ext cx="1" cy="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 userDrawn="1"/>
          </p:nvSpPr>
          <p:spPr bwMode="auto">
            <a:xfrm>
              <a:off x="25" y="3947"/>
              <a:ext cx="1" cy="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222" y="3908"/>
              <a:ext cx="35" cy="4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4"/>
                </a:cxn>
                <a:cxn ang="0">
                  <a:pos x="35" y="44"/>
                </a:cxn>
                <a:cxn ang="0">
                  <a:pos x="35" y="0"/>
                </a:cxn>
              </a:cxnLst>
              <a:rect l="0" t="0" r="r" b="b"/>
              <a:pathLst>
                <a:path w="35" h="44">
                  <a:moveTo>
                    <a:pt x="0" y="29"/>
                  </a:moveTo>
                  <a:lnTo>
                    <a:pt x="10" y="44"/>
                  </a:lnTo>
                  <a:lnTo>
                    <a:pt x="35" y="4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0" y="3937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308" y="3932"/>
              <a:ext cx="25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0"/>
                </a:cxn>
                <a:cxn ang="0">
                  <a:pos x="0" y="15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50" y="3893"/>
              <a:ext cx="41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0" y="5"/>
                </a:cxn>
                <a:cxn ang="0">
                  <a:pos x="0" y="49"/>
                </a:cxn>
                <a:cxn ang="0">
                  <a:pos x="11" y="4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0" y="5"/>
                  </a:lnTo>
                  <a:lnTo>
                    <a:pt x="0" y="49"/>
                  </a:lnTo>
                  <a:lnTo>
                    <a:pt x="11" y="4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 userDrawn="1"/>
          </p:nvSpPr>
          <p:spPr bwMode="auto">
            <a:xfrm>
              <a:off x="61" y="3942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 userDrawn="1"/>
          </p:nvSpPr>
          <p:spPr bwMode="auto">
            <a:xfrm flipV="1">
              <a:off x="91" y="3937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91" y="3893"/>
              <a:ext cx="45" cy="44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4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 userDrawn="1"/>
          </p:nvSpPr>
          <p:spPr bwMode="auto">
            <a:xfrm flipV="1">
              <a:off x="136" y="3893"/>
              <a:ext cx="1" cy="4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 userDrawn="1"/>
          </p:nvSpPr>
          <p:spPr bwMode="auto">
            <a:xfrm>
              <a:off x="136" y="3937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 userDrawn="1"/>
          </p:nvSpPr>
          <p:spPr bwMode="auto">
            <a:xfrm>
              <a:off x="141" y="3937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 userDrawn="1"/>
          </p:nvSpPr>
          <p:spPr bwMode="auto">
            <a:xfrm>
              <a:off x="177" y="3932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77" y="3912"/>
              <a:ext cx="45" cy="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5"/>
                </a:cxn>
                <a:cxn ang="0">
                  <a:pos x="5" y="25"/>
                </a:cxn>
                <a:cxn ang="0">
                  <a:pos x="0" y="25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45" y="25"/>
                  </a:lnTo>
                  <a:lnTo>
                    <a:pt x="5" y="25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 userDrawn="1"/>
          </p:nvSpPr>
          <p:spPr bwMode="auto">
            <a:xfrm>
              <a:off x="0" y="3917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 userDrawn="1"/>
          </p:nvSpPr>
          <p:spPr bwMode="auto">
            <a:xfrm>
              <a:off x="177" y="3903"/>
              <a:ext cx="1" cy="2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0"/>
            <p:cNvSpPr>
              <a:spLocks noChangeShapeType="1"/>
            </p:cNvSpPr>
            <p:nvPr userDrawn="1"/>
          </p:nvSpPr>
          <p:spPr bwMode="auto">
            <a:xfrm flipV="1">
              <a:off x="333" y="3912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0" y="3903"/>
              <a:ext cx="25" cy="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303" y="3898"/>
              <a:ext cx="30" cy="14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222" y="3888"/>
              <a:ext cx="20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0"/>
                </a:cxn>
                <a:cxn ang="0">
                  <a:pos x="0" y="24"/>
                </a:cxn>
                <a:cxn ang="0">
                  <a:pos x="0" y="5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20" y="20"/>
                  </a:lnTo>
                  <a:lnTo>
                    <a:pt x="0" y="2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4"/>
            <p:cNvSpPr>
              <a:spLocks noChangeShapeType="1"/>
            </p:cNvSpPr>
            <p:nvPr userDrawn="1"/>
          </p:nvSpPr>
          <p:spPr bwMode="auto">
            <a:xfrm>
              <a:off x="242" y="3908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242" y="3854"/>
              <a:ext cx="30" cy="54"/>
            </a:xfrm>
            <a:custGeom>
              <a:avLst/>
              <a:gdLst/>
              <a:ahLst/>
              <a:cxnLst>
                <a:cxn ang="0">
                  <a:pos x="15" y="54"/>
                </a:cxn>
                <a:cxn ang="0">
                  <a:pos x="25" y="54"/>
                </a:cxn>
                <a:cxn ang="0">
                  <a:pos x="25" y="44"/>
                </a:cxn>
                <a:cxn ang="0">
                  <a:pos x="30" y="39"/>
                </a:cxn>
                <a:cxn ang="0">
                  <a:pos x="30" y="0"/>
                </a:cxn>
                <a:cxn ang="0">
                  <a:pos x="0" y="5"/>
                </a:cxn>
              </a:cxnLst>
              <a:rect l="0" t="0" r="r" b="b"/>
              <a:pathLst>
                <a:path w="30" h="54">
                  <a:moveTo>
                    <a:pt x="15" y="54"/>
                  </a:moveTo>
                  <a:lnTo>
                    <a:pt x="25" y="54"/>
                  </a:lnTo>
                  <a:lnTo>
                    <a:pt x="25" y="44"/>
                  </a:lnTo>
                  <a:lnTo>
                    <a:pt x="30" y="39"/>
                  </a:lnTo>
                  <a:lnTo>
                    <a:pt x="3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 userDrawn="1"/>
          </p:nvSpPr>
          <p:spPr bwMode="auto">
            <a:xfrm>
              <a:off x="177" y="3893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 userDrawn="1"/>
          </p:nvSpPr>
          <p:spPr bwMode="auto">
            <a:xfrm flipH="1">
              <a:off x="25" y="3878"/>
              <a:ext cx="5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8"/>
            <p:cNvSpPr>
              <a:spLocks noChangeShapeType="1"/>
            </p:cNvSpPr>
            <p:nvPr userDrawn="1"/>
          </p:nvSpPr>
          <p:spPr bwMode="auto">
            <a:xfrm flipH="1" flipV="1">
              <a:off x="298" y="3878"/>
              <a:ext cx="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 userDrawn="1"/>
          </p:nvSpPr>
          <p:spPr bwMode="auto">
            <a:xfrm flipH="1">
              <a:off x="91" y="3893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 userDrawn="1"/>
          </p:nvSpPr>
          <p:spPr bwMode="auto">
            <a:xfrm>
              <a:off x="101" y="3893"/>
              <a:ext cx="3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 userDrawn="1"/>
          </p:nvSpPr>
          <p:spPr bwMode="auto">
            <a:xfrm flipH="1">
              <a:off x="136" y="3893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101" y="3854"/>
              <a:ext cx="50" cy="3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" y="0"/>
                </a:cxn>
                <a:cxn ang="0">
                  <a:pos x="0" y="3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172" y="3893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 userDrawn="1"/>
          </p:nvSpPr>
          <p:spPr bwMode="auto">
            <a:xfrm flipH="1">
              <a:off x="151" y="3893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 userDrawn="1"/>
          </p:nvSpPr>
          <p:spPr bwMode="auto">
            <a:xfrm>
              <a:off x="151" y="3854"/>
              <a:ext cx="1" cy="3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182" y="3854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9"/>
                </a:cxn>
                <a:cxn ang="0">
                  <a:pos x="0" y="3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1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192" y="3859"/>
              <a:ext cx="50" cy="3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29"/>
                </a:cxn>
                <a:cxn ang="0">
                  <a:pos x="30" y="34"/>
                </a:cxn>
                <a:cxn ang="0">
                  <a:pos x="0" y="34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50" y="29"/>
                  </a:lnTo>
                  <a:lnTo>
                    <a:pt x="30" y="34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10" y="3854"/>
              <a:ext cx="20" cy="2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9"/>
            <p:cNvSpPr>
              <a:spLocks noChangeShapeType="1"/>
            </p:cNvSpPr>
            <p:nvPr userDrawn="1"/>
          </p:nvSpPr>
          <p:spPr bwMode="auto">
            <a:xfrm flipV="1">
              <a:off x="298" y="3873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0"/>
            <p:cNvSpPr>
              <a:spLocks noChangeShapeType="1"/>
            </p:cNvSpPr>
            <p:nvPr userDrawn="1"/>
          </p:nvSpPr>
          <p:spPr bwMode="auto">
            <a:xfrm flipH="1">
              <a:off x="298" y="3859"/>
              <a:ext cx="25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197" y="3854"/>
              <a:ext cx="45" cy="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5" y="5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2"/>
            <p:cNvSpPr>
              <a:spLocks noChangeShapeType="1"/>
            </p:cNvSpPr>
            <p:nvPr userDrawn="1"/>
          </p:nvSpPr>
          <p:spPr bwMode="auto">
            <a:xfrm flipH="1" flipV="1">
              <a:off x="318" y="3849"/>
              <a:ext cx="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3"/>
            <p:cNvSpPr>
              <a:spLocks noChangeShapeType="1"/>
            </p:cNvSpPr>
            <p:nvPr userDrawn="1"/>
          </p:nvSpPr>
          <p:spPr bwMode="auto">
            <a:xfrm flipH="1">
              <a:off x="15" y="3834"/>
              <a:ext cx="10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151" y="3854"/>
              <a:ext cx="21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5"/>
            <p:cNvSpPr>
              <a:spLocks noChangeShapeType="1"/>
            </p:cNvSpPr>
            <p:nvPr userDrawn="1"/>
          </p:nvSpPr>
          <p:spPr bwMode="auto">
            <a:xfrm flipH="1">
              <a:off x="192" y="3854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172" y="3854"/>
              <a:ext cx="20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7"/>
            <p:cNvSpPr>
              <a:spLocks noChangeShapeType="1"/>
            </p:cNvSpPr>
            <p:nvPr userDrawn="1"/>
          </p:nvSpPr>
          <p:spPr bwMode="auto">
            <a:xfrm flipH="1" flipV="1">
              <a:off x="308" y="3834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25" y="3819"/>
              <a:ext cx="51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1" y="2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1" h="20">
                  <a:moveTo>
                    <a:pt x="51" y="0"/>
                  </a:moveTo>
                  <a:lnTo>
                    <a:pt x="31" y="2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252" y="3819"/>
              <a:ext cx="56" cy="1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1" y="5"/>
                </a:cxn>
                <a:cxn ang="0">
                  <a:pos x="20" y="15"/>
                </a:cxn>
                <a:cxn ang="0">
                  <a:pos x="0" y="0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lnTo>
                    <a:pt x="51" y="5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66" y="379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252" y="3785"/>
              <a:ext cx="1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5"/>
                </a:cxn>
                <a:cxn ang="0">
                  <a:pos x="0" y="34"/>
                </a:cxn>
              </a:cxnLst>
              <a:rect l="0" t="0" r="r" b="b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91" y="3775"/>
              <a:ext cx="50" cy="20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25" y="20"/>
                </a:cxn>
                <a:cxn ang="0">
                  <a:pos x="10" y="0"/>
                </a:cxn>
                <a:cxn ang="0">
                  <a:pos x="0" y="5"/>
                </a:cxn>
              </a:cxnLst>
              <a:rect l="0" t="0" r="r" b="b"/>
              <a:pathLst>
                <a:path w="50" h="20">
                  <a:moveTo>
                    <a:pt x="50" y="15"/>
                  </a:moveTo>
                  <a:lnTo>
                    <a:pt x="25" y="2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187" y="3770"/>
              <a:ext cx="50" cy="25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5" y="0"/>
                </a:cxn>
                <a:cxn ang="0">
                  <a:pos x="25" y="25"/>
                </a:cxn>
                <a:cxn ang="0">
                  <a:pos x="0" y="20"/>
                </a:cxn>
              </a:cxnLst>
              <a:rect l="0" t="0" r="r" b="b"/>
              <a:pathLst>
                <a:path w="50" h="25">
                  <a:moveTo>
                    <a:pt x="50" y="5"/>
                  </a:moveTo>
                  <a:lnTo>
                    <a:pt x="45" y="0"/>
                  </a:lnTo>
                  <a:lnTo>
                    <a:pt x="25" y="25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141" y="3761"/>
              <a:ext cx="1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77" y="3761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6"/>
            <p:cNvSpPr>
              <a:spLocks noChangeShapeType="1"/>
            </p:cNvSpPr>
            <p:nvPr userDrawn="1"/>
          </p:nvSpPr>
          <p:spPr bwMode="auto">
            <a:xfrm flipH="1">
              <a:off x="71" y="3780"/>
              <a:ext cx="2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7"/>
            <p:cNvSpPr>
              <a:spLocks noChangeShapeType="1"/>
            </p:cNvSpPr>
            <p:nvPr userDrawn="1"/>
          </p:nvSpPr>
          <p:spPr bwMode="auto">
            <a:xfrm flipH="1">
              <a:off x="252" y="378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 userDrawn="1"/>
          </p:nvSpPr>
          <p:spPr bwMode="auto">
            <a:xfrm flipH="1" flipV="1">
              <a:off x="242" y="3775"/>
              <a:ext cx="1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9"/>
            <p:cNvSpPr>
              <a:spLocks noChangeShapeType="1"/>
            </p:cNvSpPr>
            <p:nvPr userDrawn="1"/>
          </p:nvSpPr>
          <p:spPr bwMode="auto">
            <a:xfrm flipH="1">
              <a:off x="237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 userDrawn="1"/>
          </p:nvSpPr>
          <p:spPr bwMode="auto">
            <a:xfrm flipH="1">
              <a:off x="156" y="3761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/>
            <p:cNvSpPr>
              <a:spLocks noChangeShapeType="1"/>
            </p:cNvSpPr>
            <p:nvPr userDrawn="1"/>
          </p:nvSpPr>
          <p:spPr bwMode="auto">
            <a:xfrm flipH="1">
              <a:off x="308" y="377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 userDrawn="1"/>
          </p:nvSpPr>
          <p:spPr bwMode="auto">
            <a:xfrm flipH="1">
              <a:off x="394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 userDrawn="1"/>
          </p:nvSpPr>
          <p:spPr bwMode="auto">
            <a:xfrm>
              <a:off x="383" y="3785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 userDrawn="1"/>
          </p:nvSpPr>
          <p:spPr bwMode="auto">
            <a:xfrm>
              <a:off x="308" y="378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 userDrawn="1"/>
          </p:nvSpPr>
          <p:spPr bwMode="auto">
            <a:xfrm>
              <a:off x="257" y="3785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6"/>
            <p:cNvSpPr>
              <a:spLocks noChangeShapeType="1"/>
            </p:cNvSpPr>
            <p:nvPr userDrawn="1"/>
          </p:nvSpPr>
          <p:spPr bwMode="auto">
            <a:xfrm flipH="1">
              <a:off x="262" y="380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 userDrawn="1"/>
          </p:nvSpPr>
          <p:spPr bwMode="auto">
            <a:xfrm>
              <a:off x="257" y="381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 userDrawn="1"/>
          </p:nvSpPr>
          <p:spPr bwMode="auto">
            <a:xfrm flipH="1">
              <a:off x="262" y="382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/>
            <p:cNvSpPr>
              <a:spLocks noChangeShapeType="1"/>
            </p:cNvSpPr>
            <p:nvPr userDrawn="1"/>
          </p:nvSpPr>
          <p:spPr bwMode="auto">
            <a:xfrm>
              <a:off x="308" y="3839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/>
            <p:cNvSpPr>
              <a:spLocks noChangeShapeType="1"/>
            </p:cNvSpPr>
            <p:nvPr userDrawn="1"/>
          </p:nvSpPr>
          <p:spPr bwMode="auto">
            <a:xfrm flipH="1">
              <a:off x="318" y="3849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 userDrawn="1"/>
          </p:nvSpPr>
          <p:spPr bwMode="auto">
            <a:xfrm>
              <a:off x="313" y="386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 userDrawn="1"/>
          </p:nvSpPr>
          <p:spPr bwMode="auto">
            <a:xfrm flipH="1">
              <a:off x="298" y="387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 userDrawn="1"/>
          </p:nvSpPr>
          <p:spPr bwMode="auto">
            <a:xfrm>
              <a:off x="303" y="3888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4"/>
            <p:cNvSpPr>
              <a:spLocks noChangeShapeType="1"/>
            </p:cNvSpPr>
            <p:nvPr userDrawn="1"/>
          </p:nvSpPr>
          <p:spPr bwMode="auto">
            <a:xfrm flipH="1">
              <a:off x="333" y="3903"/>
              <a:ext cx="15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/>
            <p:cNvSpPr>
              <a:spLocks noChangeShapeType="1"/>
            </p:cNvSpPr>
            <p:nvPr userDrawn="1"/>
          </p:nvSpPr>
          <p:spPr bwMode="auto">
            <a:xfrm>
              <a:off x="333" y="391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6"/>
            <p:cNvSpPr>
              <a:spLocks noChangeShapeType="1"/>
            </p:cNvSpPr>
            <p:nvPr userDrawn="1"/>
          </p:nvSpPr>
          <p:spPr bwMode="auto">
            <a:xfrm flipH="1">
              <a:off x="333" y="392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7"/>
            <p:cNvSpPr>
              <a:spLocks noChangeShapeType="1"/>
            </p:cNvSpPr>
            <p:nvPr userDrawn="1"/>
          </p:nvSpPr>
          <p:spPr bwMode="auto">
            <a:xfrm>
              <a:off x="333" y="3937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8"/>
            <p:cNvSpPr>
              <a:spLocks noChangeShapeType="1"/>
            </p:cNvSpPr>
            <p:nvPr userDrawn="1"/>
          </p:nvSpPr>
          <p:spPr bwMode="auto">
            <a:xfrm flipH="1">
              <a:off x="308" y="3952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9"/>
            <p:cNvSpPr>
              <a:spLocks noChangeShapeType="1"/>
            </p:cNvSpPr>
            <p:nvPr userDrawn="1"/>
          </p:nvSpPr>
          <p:spPr bwMode="auto">
            <a:xfrm>
              <a:off x="303" y="396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0"/>
            <p:cNvSpPr>
              <a:spLocks noChangeShapeType="1"/>
            </p:cNvSpPr>
            <p:nvPr userDrawn="1"/>
          </p:nvSpPr>
          <p:spPr bwMode="auto">
            <a:xfrm flipH="1">
              <a:off x="303" y="397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1"/>
            <p:cNvSpPr>
              <a:spLocks noChangeShapeType="1"/>
            </p:cNvSpPr>
            <p:nvPr userDrawn="1"/>
          </p:nvSpPr>
          <p:spPr bwMode="auto">
            <a:xfrm>
              <a:off x="323" y="398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2"/>
            <p:cNvSpPr>
              <a:spLocks noChangeShapeType="1"/>
            </p:cNvSpPr>
            <p:nvPr userDrawn="1"/>
          </p:nvSpPr>
          <p:spPr bwMode="auto">
            <a:xfrm flipH="1">
              <a:off x="318" y="400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3"/>
            <p:cNvSpPr>
              <a:spLocks noChangeShapeType="1"/>
            </p:cNvSpPr>
            <p:nvPr userDrawn="1"/>
          </p:nvSpPr>
          <p:spPr bwMode="auto">
            <a:xfrm>
              <a:off x="444" y="4015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4"/>
            <p:cNvSpPr>
              <a:spLocks noChangeShapeType="1"/>
            </p:cNvSpPr>
            <p:nvPr userDrawn="1"/>
          </p:nvSpPr>
          <p:spPr bwMode="auto">
            <a:xfrm>
              <a:off x="308" y="4015"/>
              <a:ext cx="13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5"/>
            <p:cNvSpPr>
              <a:spLocks noChangeShapeType="1"/>
            </p:cNvSpPr>
            <p:nvPr userDrawn="1"/>
          </p:nvSpPr>
          <p:spPr bwMode="auto">
            <a:xfrm>
              <a:off x="272" y="4015"/>
              <a:ext cx="1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 userDrawn="1"/>
          </p:nvSpPr>
          <p:spPr bwMode="auto">
            <a:xfrm flipH="1">
              <a:off x="262" y="4025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7"/>
            <p:cNvSpPr>
              <a:spLocks noChangeShapeType="1"/>
            </p:cNvSpPr>
            <p:nvPr userDrawn="1"/>
          </p:nvSpPr>
          <p:spPr bwMode="auto">
            <a:xfrm>
              <a:off x="262" y="404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/>
            <p:cNvSpPr>
              <a:spLocks noChangeShapeType="1"/>
            </p:cNvSpPr>
            <p:nvPr userDrawn="1"/>
          </p:nvSpPr>
          <p:spPr bwMode="auto">
            <a:xfrm flipH="1">
              <a:off x="267" y="405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/>
            <p:cNvSpPr>
              <a:spLocks noChangeShapeType="1"/>
            </p:cNvSpPr>
            <p:nvPr userDrawn="1"/>
          </p:nvSpPr>
          <p:spPr bwMode="auto">
            <a:xfrm>
              <a:off x="389" y="4064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/>
            <p:cNvSpPr>
              <a:spLocks noChangeShapeType="1"/>
            </p:cNvSpPr>
            <p:nvPr userDrawn="1"/>
          </p:nvSpPr>
          <p:spPr bwMode="auto">
            <a:xfrm>
              <a:off x="303" y="4064"/>
              <a:ext cx="5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/>
            <p:cNvSpPr>
              <a:spLocks noChangeShapeType="1"/>
            </p:cNvSpPr>
            <p:nvPr userDrawn="1"/>
          </p:nvSpPr>
          <p:spPr bwMode="auto">
            <a:xfrm>
              <a:off x="257" y="4064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2"/>
            <p:cNvSpPr>
              <a:spLocks noChangeShapeType="1"/>
            </p:cNvSpPr>
            <p:nvPr userDrawn="1"/>
          </p:nvSpPr>
          <p:spPr bwMode="auto">
            <a:xfrm flipH="1">
              <a:off x="303" y="4079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3"/>
            <p:cNvSpPr>
              <a:spLocks noChangeShapeType="1"/>
            </p:cNvSpPr>
            <p:nvPr userDrawn="1"/>
          </p:nvSpPr>
          <p:spPr bwMode="auto">
            <a:xfrm>
              <a:off x="323" y="4089"/>
              <a:ext cx="2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 noEditPoints="1"/>
            </p:cNvSpPr>
            <p:nvPr userDrawn="1"/>
          </p:nvSpPr>
          <p:spPr bwMode="auto">
            <a:xfrm>
              <a:off x="0" y="3761"/>
              <a:ext cx="333" cy="32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7" y="29"/>
                </a:cxn>
                <a:cxn ang="0">
                  <a:pos x="232" y="9"/>
                </a:cxn>
                <a:cxn ang="0">
                  <a:pos x="242" y="14"/>
                </a:cxn>
                <a:cxn ang="0">
                  <a:pos x="257" y="24"/>
                </a:cxn>
                <a:cxn ang="0">
                  <a:pos x="252" y="58"/>
                </a:cxn>
                <a:cxn ang="0">
                  <a:pos x="303" y="63"/>
                </a:cxn>
                <a:cxn ang="0">
                  <a:pos x="318" y="88"/>
                </a:cxn>
                <a:cxn ang="0">
                  <a:pos x="298" y="112"/>
                </a:cxn>
                <a:cxn ang="0">
                  <a:pos x="303" y="137"/>
                </a:cxn>
                <a:cxn ang="0">
                  <a:pos x="333" y="151"/>
                </a:cxn>
                <a:cxn ang="0">
                  <a:pos x="333" y="181"/>
                </a:cxn>
                <a:cxn ang="0">
                  <a:pos x="298" y="210"/>
                </a:cxn>
                <a:cxn ang="0">
                  <a:pos x="318" y="240"/>
                </a:cxn>
                <a:cxn ang="0">
                  <a:pos x="303" y="259"/>
                </a:cxn>
                <a:cxn ang="0">
                  <a:pos x="262" y="269"/>
                </a:cxn>
                <a:cxn ang="0">
                  <a:pos x="262" y="298"/>
                </a:cxn>
                <a:cxn ang="0">
                  <a:pos x="242" y="308"/>
                </a:cxn>
                <a:cxn ang="0">
                  <a:pos x="217" y="293"/>
                </a:cxn>
                <a:cxn ang="0">
                  <a:pos x="182" y="328"/>
                </a:cxn>
                <a:cxn ang="0">
                  <a:pos x="146" y="328"/>
                </a:cxn>
                <a:cxn ang="0">
                  <a:pos x="136" y="298"/>
                </a:cxn>
                <a:cxn ang="0">
                  <a:pos x="91" y="313"/>
                </a:cxn>
                <a:cxn ang="0">
                  <a:pos x="71" y="298"/>
                </a:cxn>
                <a:cxn ang="0">
                  <a:pos x="71" y="269"/>
                </a:cxn>
                <a:cxn ang="0">
                  <a:pos x="30" y="259"/>
                </a:cxn>
                <a:cxn ang="0">
                  <a:pos x="15" y="240"/>
                </a:cxn>
                <a:cxn ang="0">
                  <a:pos x="35" y="210"/>
                </a:cxn>
                <a:cxn ang="0">
                  <a:pos x="25" y="186"/>
                </a:cxn>
                <a:cxn ang="0">
                  <a:pos x="0" y="176"/>
                </a:cxn>
                <a:cxn ang="0">
                  <a:pos x="0" y="142"/>
                </a:cxn>
                <a:cxn ang="0">
                  <a:pos x="30" y="117"/>
                </a:cxn>
                <a:cxn ang="0">
                  <a:pos x="15" y="93"/>
                </a:cxn>
                <a:cxn ang="0">
                  <a:pos x="30" y="63"/>
                </a:cxn>
                <a:cxn ang="0">
                  <a:pos x="76" y="58"/>
                </a:cxn>
                <a:cxn ang="0">
                  <a:pos x="71" y="29"/>
                </a:cxn>
                <a:cxn ang="0">
                  <a:pos x="101" y="14"/>
                </a:cxn>
                <a:cxn ang="0">
                  <a:pos x="141" y="29"/>
                </a:cxn>
                <a:cxn ang="0">
                  <a:pos x="156" y="0"/>
                </a:cxn>
                <a:cxn ang="0">
                  <a:pos x="177" y="93"/>
                </a:cxn>
                <a:cxn ang="0">
                  <a:pos x="167" y="93"/>
                </a:cxn>
                <a:cxn ang="0">
                  <a:pos x="106" y="93"/>
                </a:cxn>
                <a:cxn ang="0">
                  <a:pos x="91" y="132"/>
                </a:cxn>
                <a:cxn ang="0">
                  <a:pos x="66" y="142"/>
                </a:cxn>
                <a:cxn ang="0">
                  <a:pos x="50" y="181"/>
                </a:cxn>
                <a:cxn ang="0">
                  <a:pos x="61" y="200"/>
                </a:cxn>
                <a:cxn ang="0">
                  <a:pos x="71" y="235"/>
                </a:cxn>
                <a:cxn ang="0">
                  <a:pos x="81" y="240"/>
                </a:cxn>
                <a:cxn ang="0">
                  <a:pos x="131" y="210"/>
                </a:cxn>
                <a:cxn ang="0">
                  <a:pos x="141" y="215"/>
                </a:cxn>
                <a:cxn ang="0">
                  <a:pos x="172" y="200"/>
                </a:cxn>
                <a:cxn ang="0">
                  <a:pos x="187" y="225"/>
                </a:cxn>
                <a:cxn ang="0">
                  <a:pos x="207" y="244"/>
                </a:cxn>
                <a:cxn ang="0">
                  <a:pos x="227" y="249"/>
                </a:cxn>
                <a:cxn ang="0">
                  <a:pos x="252" y="210"/>
                </a:cxn>
                <a:cxn ang="0">
                  <a:pos x="232" y="191"/>
                </a:cxn>
                <a:cxn ang="0">
                  <a:pos x="257" y="147"/>
                </a:cxn>
                <a:cxn ang="0">
                  <a:pos x="267" y="137"/>
                </a:cxn>
                <a:cxn ang="0">
                  <a:pos x="272" y="93"/>
                </a:cxn>
                <a:cxn ang="0">
                  <a:pos x="232" y="98"/>
                </a:cxn>
                <a:cxn ang="0">
                  <a:pos x="197" y="93"/>
                </a:cxn>
              </a:cxnLst>
              <a:rect l="0" t="0" r="r" b="b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DEFDC-160E-4465-AA05-97C7D1A8D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DEF4-C8A2-42FC-8A8E-7CAAC0843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1" descr="C:\My Documents\bits\Facbann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87D03-777F-4804-AD04-C3FC6E8B8F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 rot="16200000">
            <a:off x="-2527300" y="2876550"/>
            <a:ext cx="584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North Central Texas Council of Governments</a:t>
            </a: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 rot="16200000">
            <a:off x="-793" y="5833269"/>
            <a:ext cx="793750" cy="522287"/>
            <a:chOff x="0" y="3761"/>
            <a:chExt cx="500" cy="329"/>
          </a:xfrm>
        </p:grpSpPr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146" y="4064"/>
              <a:ext cx="4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6" y="25"/>
                </a:cxn>
                <a:cxn ang="0">
                  <a:pos x="36" y="25"/>
                </a:cxn>
                <a:cxn ang="0">
                  <a:pos x="41" y="0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136" y="4059"/>
              <a:ext cx="1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217" y="4054"/>
              <a:ext cx="25" cy="20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0" y="20"/>
                </a:cxn>
                <a:cxn ang="0">
                  <a:pos x="0" y="0"/>
                </a:cxn>
              </a:cxnLst>
              <a:rect l="0" t="0" r="r" b="b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86" y="4054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25" y="0"/>
                </a:cxn>
              </a:cxnLst>
              <a:rect l="0" t="0" r="r" b="b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>
              <a:off x="242" y="4069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>
              <a:off x="71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 userDrawn="1"/>
          </p:nvSpPr>
          <p:spPr bwMode="auto">
            <a:xfrm flipV="1">
              <a:off x="247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 userDrawn="1"/>
          </p:nvSpPr>
          <p:spPr bwMode="auto">
            <a:xfrm flipV="1">
              <a:off x="187" y="4054"/>
              <a:ext cx="3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262" y="4030"/>
              <a:ext cx="1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>
              <a:off x="111" y="4054"/>
              <a:ext cx="2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61" y="403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>
              <a:off x="56" y="4010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 userDrawn="1"/>
          </p:nvSpPr>
          <p:spPr bwMode="auto">
            <a:xfrm flipV="1">
              <a:off x="262" y="4010"/>
              <a:ext cx="16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25" y="4010"/>
              <a:ext cx="31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278" y="4010"/>
              <a:ext cx="30" cy="10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 userDrawn="1"/>
          </p:nvSpPr>
          <p:spPr bwMode="auto">
            <a:xfrm>
              <a:off x="15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 userDrawn="1"/>
          </p:nvSpPr>
          <p:spPr bwMode="auto">
            <a:xfrm flipV="1">
              <a:off x="308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192" y="3956"/>
              <a:ext cx="70" cy="5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9"/>
                </a:cxn>
                <a:cxn ang="0">
                  <a:pos x="25" y="49"/>
                </a:cxn>
                <a:cxn ang="0">
                  <a:pos x="35" y="54"/>
                </a:cxn>
                <a:cxn ang="0">
                  <a:pos x="70" y="30"/>
                </a:cxn>
                <a:cxn ang="0">
                  <a:pos x="60" y="15"/>
                </a:cxn>
                <a:cxn ang="0">
                  <a:pos x="40" y="0"/>
                </a:cxn>
              </a:cxnLst>
              <a:rect l="0" t="0" r="r" b="b"/>
              <a:pathLst>
                <a:path w="70" h="54">
                  <a:moveTo>
                    <a:pt x="0" y="25"/>
                  </a:moveTo>
                  <a:lnTo>
                    <a:pt x="15" y="49"/>
                  </a:lnTo>
                  <a:lnTo>
                    <a:pt x="25" y="49"/>
                  </a:lnTo>
                  <a:lnTo>
                    <a:pt x="35" y="54"/>
                  </a:lnTo>
                  <a:lnTo>
                    <a:pt x="70" y="30"/>
                  </a:lnTo>
                  <a:lnTo>
                    <a:pt x="60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50" y="3942"/>
              <a:ext cx="56" cy="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9"/>
                </a:cxn>
                <a:cxn ang="0">
                  <a:pos x="0" y="24"/>
                </a:cxn>
                <a:cxn ang="0">
                  <a:pos x="21" y="54"/>
                </a:cxn>
                <a:cxn ang="0">
                  <a:pos x="31" y="49"/>
                </a:cxn>
                <a:cxn ang="0">
                  <a:pos x="31" y="59"/>
                </a:cxn>
                <a:cxn ang="0">
                  <a:pos x="56" y="39"/>
                </a:cxn>
              </a:cxnLst>
              <a:rect l="0" t="0" r="r" b="b"/>
              <a:pathLst>
                <a:path w="56" h="59">
                  <a:moveTo>
                    <a:pt x="11" y="0"/>
                  </a:moveTo>
                  <a:lnTo>
                    <a:pt x="11" y="19"/>
                  </a:lnTo>
                  <a:lnTo>
                    <a:pt x="0" y="24"/>
                  </a:lnTo>
                  <a:lnTo>
                    <a:pt x="21" y="54"/>
                  </a:lnTo>
                  <a:lnTo>
                    <a:pt x="31" y="49"/>
                  </a:lnTo>
                  <a:lnTo>
                    <a:pt x="31" y="59"/>
                  </a:lnTo>
                  <a:lnTo>
                    <a:pt x="56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298" y="3971"/>
              <a:ext cx="25" cy="30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5" y="20"/>
                </a:cxn>
                <a:cxn ang="0">
                  <a:pos x="0" y="0"/>
                </a:cxn>
              </a:cxnLst>
              <a:rect l="0" t="0" r="r" b="b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0" y="3971"/>
              <a:ext cx="25" cy="30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0" y="20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187" y="3981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/>
            <p:cNvSpPr>
              <a:spLocks noChangeShapeType="1"/>
            </p:cNvSpPr>
            <p:nvPr userDrawn="1"/>
          </p:nvSpPr>
          <p:spPr bwMode="auto">
            <a:xfrm flipH="1" flipV="1">
              <a:off x="101" y="3966"/>
              <a:ext cx="5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"/>
            <p:cNvSpPr>
              <a:spLocks noChangeShapeType="1"/>
            </p:cNvSpPr>
            <p:nvPr userDrawn="1"/>
          </p:nvSpPr>
          <p:spPr bwMode="auto">
            <a:xfrm flipV="1">
              <a:off x="106" y="3971"/>
              <a:ext cx="2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3"/>
            <p:cNvSpPr>
              <a:spLocks noChangeShapeType="1"/>
            </p:cNvSpPr>
            <p:nvPr userDrawn="1"/>
          </p:nvSpPr>
          <p:spPr bwMode="auto">
            <a:xfrm flipV="1">
              <a:off x="192" y="3956"/>
              <a:ext cx="40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 userDrawn="1"/>
          </p:nvSpPr>
          <p:spPr bwMode="auto">
            <a:xfrm>
              <a:off x="172" y="3961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 userDrawn="1"/>
          </p:nvSpPr>
          <p:spPr bwMode="auto">
            <a:xfrm>
              <a:off x="131" y="3966"/>
              <a:ext cx="36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36" y="0"/>
                </a:cxn>
              </a:cxnLst>
              <a:rect l="0" t="0" r="r" b="b"/>
              <a:pathLst>
                <a:path w="36" h="10">
                  <a:moveTo>
                    <a:pt x="0" y="5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 userDrawn="1"/>
          </p:nvSpPr>
          <p:spPr bwMode="auto">
            <a:xfrm flipV="1">
              <a:off x="464" y="3971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 userDrawn="1"/>
          </p:nvSpPr>
          <p:spPr bwMode="auto">
            <a:xfrm>
              <a:off x="25" y="3956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 userDrawn="1"/>
          </p:nvSpPr>
          <p:spPr bwMode="auto">
            <a:xfrm flipV="1">
              <a:off x="298" y="3947"/>
              <a:ext cx="10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 userDrawn="1"/>
          </p:nvSpPr>
          <p:spPr bwMode="auto">
            <a:xfrm>
              <a:off x="131" y="3961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 userDrawn="1"/>
          </p:nvSpPr>
          <p:spPr bwMode="auto">
            <a:xfrm>
              <a:off x="91" y="3942"/>
              <a:ext cx="40" cy="24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20" y="1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40" h="24">
                  <a:moveTo>
                    <a:pt x="40" y="19"/>
                  </a:moveTo>
                  <a:lnTo>
                    <a:pt x="20" y="19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 userDrawn="1"/>
          </p:nvSpPr>
          <p:spPr bwMode="auto">
            <a:xfrm flipV="1">
              <a:off x="167" y="3961"/>
              <a:ext cx="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 userDrawn="1"/>
          </p:nvSpPr>
          <p:spPr bwMode="auto">
            <a:xfrm flipH="1">
              <a:off x="172" y="3937"/>
              <a:ext cx="5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 userDrawn="1"/>
          </p:nvSpPr>
          <p:spPr bwMode="auto">
            <a:xfrm>
              <a:off x="131" y="3937"/>
              <a:ext cx="1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 userDrawn="1"/>
          </p:nvSpPr>
          <p:spPr bwMode="auto">
            <a:xfrm flipV="1">
              <a:off x="232" y="3952"/>
              <a:ext cx="1" cy="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 userDrawn="1"/>
          </p:nvSpPr>
          <p:spPr bwMode="auto">
            <a:xfrm>
              <a:off x="25" y="3947"/>
              <a:ext cx="1" cy="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 userDrawn="1"/>
          </p:nvSpPr>
          <p:spPr bwMode="auto">
            <a:xfrm>
              <a:off x="222" y="3908"/>
              <a:ext cx="35" cy="4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4"/>
                </a:cxn>
                <a:cxn ang="0">
                  <a:pos x="35" y="44"/>
                </a:cxn>
                <a:cxn ang="0">
                  <a:pos x="35" y="0"/>
                </a:cxn>
              </a:cxnLst>
              <a:rect l="0" t="0" r="r" b="b"/>
              <a:pathLst>
                <a:path w="35" h="44">
                  <a:moveTo>
                    <a:pt x="0" y="29"/>
                  </a:moveTo>
                  <a:lnTo>
                    <a:pt x="10" y="44"/>
                  </a:lnTo>
                  <a:lnTo>
                    <a:pt x="35" y="4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 userDrawn="1"/>
          </p:nvSpPr>
          <p:spPr bwMode="auto">
            <a:xfrm>
              <a:off x="0" y="3937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 userDrawn="1"/>
          </p:nvSpPr>
          <p:spPr bwMode="auto">
            <a:xfrm>
              <a:off x="308" y="3932"/>
              <a:ext cx="25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0"/>
                </a:cxn>
                <a:cxn ang="0">
                  <a:pos x="0" y="15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 userDrawn="1"/>
          </p:nvSpPr>
          <p:spPr bwMode="auto">
            <a:xfrm>
              <a:off x="50" y="3893"/>
              <a:ext cx="41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0" y="5"/>
                </a:cxn>
                <a:cxn ang="0">
                  <a:pos x="0" y="49"/>
                </a:cxn>
                <a:cxn ang="0">
                  <a:pos x="11" y="4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0" y="5"/>
                  </a:lnTo>
                  <a:lnTo>
                    <a:pt x="0" y="49"/>
                  </a:lnTo>
                  <a:lnTo>
                    <a:pt x="11" y="4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 userDrawn="1"/>
          </p:nvSpPr>
          <p:spPr bwMode="auto">
            <a:xfrm>
              <a:off x="61" y="3942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1"/>
            <p:cNvSpPr>
              <a:spLocks noChangeShapeType="1"/>
            </p:cNvSpPr>
            <p:nvPr userDrawn="1"/>
          </p:nvSpPr>
          <p:spPr bwMode="auto">
            <a:xfrm flipV="1">
              <a:off x="91" y="3937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 userDrawn="1"/>
          </p:nvSpPr>
          <p:spPr bwMode="auto">
            <a:xfrm>
              <a:off x="91" y="3893"/>
              <a:ext cx="45" cy="44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4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 userDrawn="1"/>
          </p:nvSpPr>
          <p:spPr bwMode="auto">
            <a:xfrm flipV="1">
              <a:off x="136" y="3893"/>
              <a:ext cx="1" cy="4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4"/>
            <p:cNvSpPr>
              <a:spLocks noChangeShapeType="1"/>
            </p:cNvSpPr>
            <p:nvPr userDrawn="1"/>
          </p:nvSpPr>
          <p:spPr bwMode="auto">
            <a:xfrm>
              <a:off x="136" y="3937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5"/>
            <p:cNvSpPr>
              <a:spLocks noChangeShapeType="1"/>
            </p:cNvSpPr>
            <p:nvPr userDrawn="1"/>
          </p:nvSpPr>
          <p:spPr bwMode="auto">
            <a:xfrm>
              <a:off x="141" y="3937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6"/>
            <p:cNvSpPr>
              <a:spLocks noChangeShapeType="1"/>
            </p:cNvSpPr>
            <p:nvPr userDrawn="1"/>
          </p:nvSpPr>
          <p:spPr bwMode="auto">
            <a:xfrm>
              <a:off x="177" y="3932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 userDrawn="1"/>
          </p:nvSpPr>
          <p:spPr bwMode="auto">
            <a:xfrm>
              <a:off x="177" y="3912"/>
              <a:ext cx="45" cy="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5"/>
                </a:cxn>
                <a:cxn ang="0">
                  <a:pos x="5" y="25"/>
                </a:cxn>
                <a:cxn ang="0">
                  <a:pos x="0" y="25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45" y="25"/>
                  </a:lnTo>
                  <a:lnTo>
                    <a:pt x="5" y="25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8"/>
            <p:cNvSpPr>
              <a:spLocks noChangeShapeType="1"/>
            </p:cNvSpPr>
            <p:nvPr userDrawn="1"/>
          </p:nvSpPr>
          <p:spPr bwMode="auto">
            <a:xfrm>
              <a:off x="0" y="3917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9"/>
            <p:cNvSpPr>
              <a:spLocks noChangeShapeType="1"/>
            </p:cNvSpPr>
            <p:nvPr userDrawn="1"/>
          </p:nvSpPr>
          <p:spPr bwMode="auto">
            <a:xfrm>
              <a:off x="177" y="3903"/>
              <a:ext cx="1" cy="2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0"/>
            <p:cNvSpPr>
              <a:spLocks noChangeShapeType="1"/>
            </p:cNvSpPr>
            <p:nvPr userDrawn="1"/>
          </p:nvSpPr>
          <p:spPr bwMode="auto">
            <a:xfrm flipV="1">
              <a:off x="333" y="3912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 userDrawn="1"/>
          </p:nvSpPr>
          <p:spPr bwMode="auto">
            <a:xfrm>
              <a:off x="0" y="3903"/>
              <a:ext cx="25" cy="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 userDrawn="1"/>
          </p:nvSpPr>
          <p:spPr bwMode="auto">
            <a:xfrm>
              <a:off x="303" y="3898"/>
              <a:ext cx="30" cy="14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 userDrawn="1"/>
          </p:nvSpPr>
          <p:spPr bwMode="auto">
            <a:xfrm>
              <a:off x="222" y="3888"/>
              <a:ext cx="20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0"/>
                </a:cxn>
                <a:cxn ang="0">
                  <a:pos x="0" y="24"/>
                </a:cxn>
                <a:cxn ang="0">
                  <a:pos x="0" y="5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20" y="20"/>
                  </a:lnTo>
                  <a:lnTo>
                    <a:pt x="0" y="2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4"/>
            <p:cNvSpPr>
              <a:spLocks noChangeShapeType="1"/>
            </p:cNvSpPr>
            <p:nvPr userDrawn="1"/>
          </p:nvSpPr>
          <p:spPr bwMode="auto">
            <a:xfrm>
              <a:off x="242" y="3908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 userDrawn="1"/>
          </p:nvSpPr>
          <p:spPr bwMode="auto">
            <a:xfrm>
              <a:off x="242" y="3854"/>
              <a:ext cx="30" cy="54"/>
            </a:xfrm>
            <a:custGeom>
              <a:avLst/>
              <a:gdLst/>
              <a:ahLst/>
              <a:cxnLst>
                <a:cxn ang="0">
                  <a:pos x="15" y="54"/>
                </a:cxn>
                <a:cxn ang="0">
                  <a:pos x="25" y="54"/>
                </a:cxn>
                <a:cxn ang="0">
                  <a:pos x="25" y="44"/>
                </a:cxn>
                <a:cxn ang="0">
                  <a:pos x="30" y="39"/>
                </a:cxn>
                <a:cxn ang="0">
                  <a:pos x="30" y="0"/>
                </a:cxn>
                <a:cxn ang="0">
                  <a:pos x="0" y="5"/>
                </a:cxn>
              </a:cxnLst>
              <a:rect l="0" t="0" r="r" b="b"/>
              <a:pathLst>
                <a:path w="30" h="54">
                  <a:moveTo>
                    <a:pt x="15" y="54"/>
                  </a:moveTo>
                  <a:lnTo>
                    <a:pt x="25" y="54"/>
                  </a:lnTo>
                  <a:lnTo>
                    <a:pt x="25" y="44"/>
                  </a:lnTo>
                  <a:lnTo>
                    <a:pt x="30" y="39"/>
                  </a:lnTo>
                  <a:lnTo>
                    <a:pt x="3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6"/>
            <p:cNvSpPr>
              <a:spLocks noChangeShapeType="1"/>
            </p:cNvSpPr>
            <p:nvPr userDrawn="1"/>
          </p:nvSpPr>
          <p:spPr bwMode="auto">
            <a:xfrm>
              <a:off x="177" y="3893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7"/>
            <p:cNvSpPr>
              <a:spLocks noChangeShapeType="1"/>
            </p:cNvSpPr>
            <p:nvPr userDrawn="1"/>
          </p:nvSpPr>
          <p:spPr bwMode="auto">
            <a:xfrm flipH="1">
              <a:off x="25" y="3878"/>
              <a:ext cx="5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8"/>
            <p:cNvSpPr>
              <a:spLocks noChangeShapeType="1"/>
            </p:cNvSpPr>
            <p:nvPr userDrawn="1"/>
          </p:nvSpPr>
          <p:spPr bwMode="auto">
            <a:xfrm flipH="1" flipV="1">
              <a:off x="298" y="3878"/>
              <a:ext cx="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9"/>
            <p:cNvSpPr>
              <a:spLocks noChangeShapeType="1"/>
            </p:cNvSpPr>
            <p:nvPr userDrawn="1"/>
          </p:nvSpPr>
          <p:spPr bwMode="auto">
            <a:xfrm flipH="1">
              <a:off x="91" y="3893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0"/>
            <p:cNvSpPr>
              <a:spLocks noChangeShapeType="1"/>
            </p:cNvSpPr>
            <p:nvPr userDrawn="1"/>
          </p:nvSpPr>
          <p:spPr bwMode="auto">
            <a:xfrm>
              <a:off x="101" y="3893"/>
              <a:ext cx="3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1"/>
            <p:cNvSpPr>
              <a:spLocks noChangeShapeType="1"/>
            </p:cNvSpPr>
            <p:nvPr userDrawn="1"/>
          </p:nvSpPr>
          <p:spPr bwMode="auto">
            <a:xfrm flipH="1">
              <a:off x="136" y="3893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 userDrawn="1"/>
          </p:nvSpPr>
          <p:spPr bwMode="auto">
            <a:xfrm>
              <a:off x="101" y="3854"/>
              <a:ext cx="50" cy="3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" y="0"/>
                </a:cxn>
                <a:cxn ang="0">
                  <a:pos x="0" y="3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 userDrawn="1"/>
          </p:nvSpPr>
          <p:spPr bwMode="auto">
            <a:xfrm>
              <a:off x="172" y="3893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4"/>
            <p:cNvSpPr>
              <a:spLocks noChangeShapeType="1"/>
            </p:cNvSpPr>
            <p:nvPr userDrawn="1"/>
          </p:nvSpPr>
          <p:spPr bwMode="auto">
            <a:xfrm flipH="1">
              <a:off x="151" y="3893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5"/>
            <p:cNvSpPr>
              <a:spLocks noChangeShapeType="1"/>
            </p:cNvSpPr>
            <p:nvPr userDrawn="1"/>
          </p:nvSpPr>
          <p:spPr bwMode="auto">
            <a:xfrm>
              <a:off x="151" y="3854"/>
              <a:ext cx="1" cy="3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6"/>
            <p:cNvSpPr>
              <a:spLocks/>
            </p:cNvSpPr>
            <p:nvPr userDrawn="1"/>
          </p:nvSpPr>
          <p:spPr bwMode="auto">
            <a:xfrm>
              <a:off x="182" y="3854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9"/>
                </a:cxn>
                <a:cxn ang="0">
                  <a:pos x="0" y="3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1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7"/>
            <p:cNvSpPr>
              <a:spLocks/>
            </p:cNvSpPr>
            <p:nvPr userDrawn="1"/>
          </p:nvSpPr>
          <p:spPr bwMode="auto">
            <a:xfrm>
              <a:off x="192" y="3859"/>
              <a:ext cx="50" cy="3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29"/>
                </a:cxn>
                <a:cxn ang="0">
                  <a:pos x="30" y="34"/>
                </a:cxn>
                <a:cxn ang="0">
                  <a:pos x="0" y="34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50" y="29"/>
                  </a:lnTo>
                  <a:lnTo>
                    <a:pt x="30" y="34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/>
            </p:cNvSpPr>
            <p:nvPr userDrawn="1"/>
          </p:nvSpPr>
          <p:spPr bwMode="auto">
            <a:xfrm>
              <a:off x="10" y="3854"/>
              <a:ext cx="20" cy="2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9"/>
            <p:cNvSpPr>
              <a:spLocks noChangeShapeType="1"/>
            </p:cNvSpPr>
            <p:nvPr userDrawn="1"/>
          </p:nvSpPr>
          <p:spPr bwMode="auto">
            <a:xfrm flipV="1">
              <a:off x="298" y="3873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0"/>
            <p:cNvSpPr>
              <a:spLocks noChangeShapeType="1"/>
            </p:cNvSpPr>
            <p:nvPr userDrawn="1"/>
          </p:nvSpPr>
          <p:spPr bwMode="auto">
            <a:xfrm flipH="1">
              <a:off x="298" y="3859"/>
              <a:ext cx="25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 userDrawn="1"/>
          </p:nvSpPr>
          <p:spPr bwMode="auto">
            <a:xfrm>
              <a:off x="197" y="3854"/>
              <a:ext cx="45" cy="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5" y="5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 userDrawn="1"/>
          </p:nvSpPr>
          <p:spPr bwMode="auto">
            <a:xfrm flipH="1" flipV="1">
              <a:off x="318" y="3849"/>
              <a:ext cx="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 userDrawn="1"/>
          </p:nvSpPr>
          <p:spPr bwMode="auto">
            <a:xfrm flipH="1">
              <a:off x="15" y="3834"/>
              <a:ext cx="10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/>
            </p:cNvSpPr>
            <p:nvPr userDrawn="1"/>
          </p:nvSpPr>
          <p:spPr bwMode="auto">
            <a:xfrm>
              <a:off x="151" y="3854"/>
              <a:ext cx="21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 userDrawn="1"/>
          </p:nvSpPr>
          <p:spPr bwMode="auto">
            <a:xfrm flipH="1">
              <a:off x="192" y="3854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 userDrawn="1"/>
          </p:nvSpPr>
          <p:spPr bwMode="auto">
            <a:xfrm>
              <a:off x="172" y="3854"/>
              <a:ext cx="20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 userDrawn="1"/>
          </p:nvSpPr>
          <p:spPr bwMode="auto">
            <a:xfrm flipH="1" flipV="1">
              <a:off x="308" y="3834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 userDrawn="1"/>
          </p:nvSpPr>
          <p:spPr bwMode="auto">
            <a:xfrm>
              <a:off x="25" y="3819"/>
              <a:ext cx="51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1" y="2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1" h="20">
                  <a:moveTo>
                    <a:pt x="51" y="0"/>
                  </a:moveTo>
                  <a:lnTo>
                    <a:pt x="31" y="2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 userDrawn="1"/>
          </p:nvSpPr>
          <p:spPr bwMode="auto">
            <a:xfrm>
              <a:off x="252" y="3819"/>
              <a:ext cx="56" cy="1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1" y="5"/>
                </a:cxn>
                <a:cxn ang="0">
                  <a:pos x="20" y="15"/>
                </a:cxn>
                <a:cxn ang="0">
                  <a:pos x="0" y="0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lnTo>
                    <a:pt x="51" y="5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 userDrawn="1"/>
          </p:nvSpPr>
          <p:spPr bwMode="auto">
            <a:xfrm>
              <a:off x="66" y="379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 userDrawn="1"/>
          </p:nvSpPr>
          <p:spPr bwMode="auto">
            <a:xfrm>
              <a:off x="252" y="3785"/>
              <a:ext cx="1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5"/>
                </a:cxn>
                <a:cxn ang="0">
                  <a:pos x="0" y="34"/>
                </a:cxn>
              </a:cxnLst>
              <a:rect l="0" t="0" r="r" b="b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 userDrawn="1"/>
          </p:nvSpPr>
          <p:spPr bwMode="auto">
            <a:xfrm>
              <a:off x="91" y="3775"/>
              <a:ext cx="50" cy="20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25" y="20"/>
                </a:cxn>
                <a:cxn ang="0">
                  <a:pos x="10" y="0"/>
                </a:cxn>
                <a:cxn ang="0">
                  <a:pos x="0" y="5"/>
                </a:cxn>
              </a:cxnLst>
              <a:rect l="0" t="0" r="r" b="b"/>
              <a:pathLst>
                <a:path w="50" h="20">
                  <a:moveTo>
                    <a:pt x="50" y="15"/>
                  </a:moveTo>
                  <a:lnTo>
                    <a:pt x="25" y="2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 userDrawn="1"/>
          </p:nvSpPr>
          <p:spPr bwMode="auto">
            <a:xfrm>
              <a:off x="187" y="3770"/>
              <a:ext cx="50" cy="25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5" y="0"/>
                </a:cxn>
                <a:cxn ang="0">
                  <a:pos x="25" y="25"/>
                </a:cxn>
                <a:cxn ang="0">
                  <a:pos x="0" y="20"/>
                </a:cxn>
              </a:cxnLst>
              <a:rect l="0" t="0" r="r" b="b"/>
              <a:pathLst>
                <a:path w="50" h="25">
                  <a:moveTo>
                    <a:pt x="50" y="5"/>
                  </a:moveTo>
                  <a:lnTo>
                    <a:pt x="45" y="0"/>
                  </a:lnTo>
                  <a:lnTo>
                    <a:pt x="25" y="25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 userDrawn="1"/>
          </p:nvSpPr>
          <p:spPr bwMode="auto">
            <a:xfrm>
              <a:off x="141" y="3761"/>
              <a:ext cx="1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 userDrawn="1"/>
          </p:nvSpPr>
          <p:spPr bwMode="auto">
            <a:xfrm>
              <a:off x="177" y="3761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6"/>
            <p:cNvSpPr>
              <a:spLocks noChangeShapeType="1"/>
            </p:cNvSpPr>
            <p:nvPr userDrawn="1"/>
          </p:nvSpPr>
          <p:spPr bwMode="auto">
            <a:xfrm flipH="1">
              <a:off x="71" y="3780"/>
              <a:ext cx="2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7"/>
            <p:cNvSpPr>
              <a:spLocks noChangeShapeType="1"/>
            </p:cNvSpPr>
            <p:nvPr userDrawn="1"/>
          </p:nvSpPr>
          <p:spPr bwMode="auto">
            <a:xfrm flipH="1">
              <a:off x="252" y="378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8"/>
            <p:cNvSpPr>
              <a:spLocks noChangeShapeType="1"/>
            </p:cNvSpPr>
            <p:nvPr userDrawn="1"/>
          </p:nvSpPr>
          <p:spPr bwMode="auto">
            <a:xfrm flipH="1" flipV="1">
              <a:off x="242" y="3775"/>
              <a:ext cx="1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9"/>
            <p:cNvSpPr>
              <a:spLocks noChangeShapeType="1"/>
            </p:cNvSpPr>
            <p:nvPr userDrawn="1"/>
          </p:nvSpPr>
          <p:spPr bwMode="auto">
            <a:xfrm flipH="1">
              <a:off x="237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0"/>
            <p:cNvSpPr>
              <a:spLocks noChangeShapeType="1"/>
            </p:cNvSpPr>
            <p:nvPr userDrawn="1"/>
          </p:nvSpPr>
          <p:spPr bwMode="auto">
            <a:xfrm flipH="1">
              <a:off x="156" y="3761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1"/>
            <p:cNvSpPr>
              <a:spLocks noChangeShapeType="1"/>
            </p:cNvSpPr>
            <p:nvPr userDrawn="1"/>
          </p:nvSpPr>
          <p:spPr bwMode="auto">
            <a:xfrm flipH="1">
              <a:off x="308" y="377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2"/>
            <p:cNvSpPr>
              <a:spLocks noChangeShapeType="1"/>
            </p:cNvSpPr>
            <p:nvPr userDrawn="1"/>
          </p:nvSpPr>
          <p:spPr bwMode="auto">
            <a:xfrm flipH="1">
              <a:off x="394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3"/>
            <p:cNvSpPr>
              <a:spLocks noChangeShapeType="1"/>
            </p:cNvSpPr>
            <p:nvPr userDrawn="1"/>
          </p:nvSpPr>
          <p:spPr bwMode="auto">
            <a:xfrm>
              <a:off x="383" y="3785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4"/>
            <p:cNvSpPr>
              <a:spLocks noChangeShapeType="1"/>
            </p:cNvSpPr>
            <p:nvPr userDrawn="1"/>
          </p:nvSpPr>
          <p:spPr bwMode="auto">
            <a:xfrm>
              <a:off x="308" y="378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5"/>
            <p:cNvSpPr>
              <a:spLocks noChangeShapeType="1"/>
            </p:cNvSpPr>
            <p:nvPr userDrawn="1"/>
          </p:nvSpPr>
          <p:spPr bwMode="auto">
            <a:xfrm>
              <a:off x="257" y="3785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6"/>
            <p:cNvSpPr>
              <a:spLocks noChangeShapeType="1"/>
            </p:cNvSpPr>
            <p:nvPr userDrawn="1"/>
          </p:nvSpPr>
          <p:spPr bwMode="auto">
            <a:xfrm flipH="1">
              <a:off x="262" y="380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7"/>
            <p:cNvSpPr>
              <a:spLocks noChangeShapeType="1"/>
            </p:cNvSpPr>
            <p:nvPr userDrawn="1"/>
          </p:nvSpPr>
          <p:spPr bwMode="auto">
            <a:xfrm>
              <a:off x="257" y="381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8"/>
            <p:cNvSpPr>
              <a:spLocks noChangeShapeType="1"/>
            </p:cNvSpPr>
            <p:nvPr userDrawn="1"/>
          </p:nvSpPr>
          <p:spPr bwMode="auto">
            <a:xfrm flipH="1">
              <a:off x="262" y="382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9"/>
            <p:cNvSpPr>
              <a:spLocks noChangeShapeType="1"/>
            </p:cNvSpPr>
            <p:nvPr userDrawn="1"/>
          </p:nvSpPr>
          <p:spPr bwMode="auto">
            <a:xfrm>
              <a:off x="308" y="3839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 userDrawn="1"/>
          </p:nvSpPr>
          <p:spPr bwMode="auto">
            <a:xfrm flipH="1">
              <a:off x="318" y="3849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1"/>
            <p:cNvSpPr>
              <a:spLocks noChangeShapeType="1"/>
            </p:cNvSpPr>
            <p:nvPr userDrawn="1"/>
          </p:nvSpPr>
          <p:spPr bwMode="auto">
            <a:xfrm>
              <a:off x="313" y="386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2"/>
            <p:cNvSpPr>
              <a:spLocks noChangeShapeType="1"/>
            </p:cNvSpPr>
            <p:nvPr userDrawn="1"/>
          </p:nvSpPr>
          <p:spPr bwMode="auto">
            <a:xfrm flipH="1">
              <a:off x="298" y="387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3"/>
            <p:cNvSpPr>
              <a:spLocks noChangeShapeType="1"/>
            </p:cNvSpPr>
            <p:nvPr userDrawn="1"/>
          </p:nvSpPr>
          <p:spPr bwMode="auto">
            <a:xfrm>
              <a:off x="303" y="3888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4"/>
            <p:cNvSpPr>
              <a:spLocks noChangeShapeType="1"/>
            </p:cNvSpPr>
            <p:nvPr userDrawn="1"/>
          </p:nvSpPr>
          <p:spPr bwMode="auto">
            <a:xfrm flipH="1">
              <a:off x="333" y="3903"/>
              <a:ext cx="15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5"/>
            <p:cNvSpPr>
              <a:spLocks noChangeShapeType="1"/>
            </p:cNvSpPr>
            <p:nvPr userDrawn="1"/>
          </p:nvSpPr>
          <p:spPr bwMode="auto">
            <a:xfrm>
              <a:off x="333" y="391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6"/>
            <p:cNvSpPr>
              <a:spLocks noChangeShapeType="1"/>
            </p:cNvSpPr>
            <p:nvPr userDrawn="1"/>
          </p:nvSpPr>
          <p:spPr bwMode="auto">
            <a:xfrm flipH="1">
              <a:off x="333" y="392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 userDrawn="1"/>
          </p:nvSpPr>
          <p:spPr bwMode="auto">
            <a:xfrm>
              <a:off x="333" y="3937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8"/>
            <p:cNvSpPr>
              <a:spLocks noChangeShapeType="1"/>
            </p:cNvSpPr>
            <p:nvPr userDrawn="1"/>
          </p:nvSpPr>
          <p:spPr bwMode="auto">
            <a:xfrm flipH="1">
              <a:off x="308" y="3952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 userDrawn="1"/>
          </p:nvSpPr>
          <p:spPr bwMode="auto">
            <a:xfrm>
              <a:off x="303" y="396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0"/>
            <p:cNvSpPr>
              <a:spLocks noChangeShapeType="1"/>
            </p:cNvSpPr>
            <p:nvPr userDrawn="1"/>
          </p:nvSpPr>
          <p:spPr bwMode="auto">
            <a:xfrm flipH="1">
              <a:off x="303" y="397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1"/>
            <p:cNvSpPr>
              <a:spLocks noChangeShapeType="1"/>
            </p:cNvSpPr>
            <p:nvPr userDrawn="1"/>
          </p:nvSpPr>
          <p:spPr bwMode="auto">
            <a:xfrm>
              <a:off x="323" y="398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2"/>
            <p:cNvSpPr>
              <a:spLocks noChangeShapeType="1"/>
            </p:cNvSpPr>
            <p:nvPr userDrawn="1"/>
          </p:nvSpPr>
          <p:spPr bwMode="auto">
            <a:xfrm flipH="1">
              <a:off x="318" y="400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3"/>
            <p:cNvSpPr>
              <a:spLocks noChangeShapeType="1"/>
            </p:cNvSpPr>
            <p:nvPr userDrawn="1"/>
          </p:nvSpPr>
          <p:spPr bwMode="auto">
            <a:xfrm>
              <a:off x="444" y="4015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4"/>
            <p:cNvSpPr>
              <a:spLocks noChangeShapeType="1"/>
            </p:cNvSpPr>
            <p:nvPr userDrawn="1"/>
          </p:nvSpPr>
          <p:spPr bwMode="auto">
            <a:xfrm>
              <a:off x="308" y="4015"/>
              <a:ext cx="13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5"/>
            <p:cNvSpPr>
              <a:spLocks noChangeShapeType="1"/>
            </p:cNvSpPr>
            <p:nvPr userDrawn="1"/>
          </p:nvSpPr>
          <p:spPr bwMode="auto">
            <a:xfrm>
              <a:off x="272" y="4015"/>
              <a:ext cx="1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6"/>
            <p:cNvSpPr>
              <a:spLocks noChangeShapeType="1"/>
            </p:cNvSpPr>
            <p:nvPr userDrawn="1"/>
          </p:nvSpPr>
          <p:spPr bwMode="auto">
            <a:xfrm flipH="1">
              <a:off x="262" y="4025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7"/>
            <p:cNvSpPr>
              <a:spLocks noChangeShapeType="1"/>
            </p:cNvSpPr>
            <p:nvPr userDrawn="1"/>
          </p:nvSpPr>
          <p:spPr bwMode="auto">
            <a:xfrm>
              <a:off x="262" y="404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8"/>
            <p:cNvSpPr>
              <a:spLocks noChangeShapeType="1"/>
            </p:cNvSpPr>
            <p:nvPr userDrawn="1"/>
          </p:nvSpPr>
          <p:spPr bwMode="auto">
            <a:xfrm flipH="1">
              <a:off x="267" y="405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9"/>
            <p:cNvSpPr>
              <a:spLocks noChangeShapeType="1"/>
            </p:cNvSpPr>
            <p:nvPr userDrawn="1"/>
          </p:nvSpPr>
          <p:spPr bwMode="auto">
            <a:xfrm>
              <a:off x="389" y="4064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0"/>
            <p:cNvSpPr>
              <a:spLocks noChangeShapeType="1"/>
            </p:cNvSpPr>
            <p:nvPr userDrawn="1"/>
          </p:nvSpPr>
          <p:spPr bwMode="auto">
            <a:xfrm>
              <a:off x="303" y="4064"/>
              <a:ext cx="5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 userDrawn="1"/>
          </p:nvSpPr>
          <p:spPr bwMode="auto">
            <a:xfrm>
              <a:off x="257" y="4064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 userDrawn="1"/>
          </p:nvSpPr>
          <p:spPr bwMode="auto">
            <a:xfrm flipH="1">
              <a:off x="303" y="4079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3"/>
            <p:cNvSpPr>
              <a:spLocks noChangeShapeType="1"/>
            </p:cNvSpPr>
            <p:nvPr userDrawn="1"/>
          </p:nvSpPr>
          <p:spPr bwMode="auto">
            <a:xfrm>
              <a:off x="323" y="4089"/>
              <a:ext cx="2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4"/>
            <p:cNvSpPr>
              <a:spLocks noEditPoints="1"/>
            </p:cNvSpPr>
            <p:nvPr userDrawn="1"/>
          </p:nvSpPr>
          <p:spPr bwMode="auto">
            <a:xfrm>
              <a:off x="0" y="3761"/>
              <a:ext cx="333" cy="32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7" y="29"/>
                </a:cxn>
                <a:cxn ang="0">
                  <a:pos x="232" y="9"/>
                </a:cxn>
                <a:cxn ang="0">
                  <a:pos x="242" y="14"/>
                </a:cxn>
                <a:cxn ang="0">
                  <a:pos x="257" y="24"/>
                </a:cxn>
                <a:cxn ang="0">
                  <a:pos x="252" y="58"/>
                </a:cxn>
                <a:cxn ang="0">
                  <a:pos x="303" y="63"/>
                </a:cxn>
                <a:cxn ang="0">
                  <a:pos x="318" y="88"/>
                </a:cxn>
                <a:cxn ang="0">
                  <a:pos x="298" y="112"/>
                </a:cxn>
                <a:cxn ang="0">
                  <a:pos x="303" y="137"/>
                </a:cxn>
                <a:cxn ang="0">
                  <a:pos x="333" y="151"/>
                </a:cxn>
                <a:cxn ang="0">
                  <a:pos x="333" y="181"/>
                </a:cxn>
                <a:cxn ang="0">
                  <a:pos x="298" y="210"/>
                </a:cxn>
                <a:cxn ang="0">
                  <a:pos x="318" y="240"/>
                </a:cxn>
                <a:cxn ang="0">
                  <a:pos x="303" y="259"/>
                </a:cxn>
                <a:cxn ang="0">
                  <a:pos x="262" y="269"/>
                </a:cxn>
                <a:cxn ang="0">
                  <a:pos x="262" y="298"/>
                </a:cxn>
                <a:cxn ang="0">
                  <a:pos x="242" y="308"/>
                </a:cxn>
                <a:cxn ang="0">
                  <a:pos x="217" y="293"/>
                </a:cxn>
                <a:cxn ang="0">
                  <a:pos x="182" y="328"/>
                </a:cxn>
                <a:cxn ang="0">
                  <a:pos x="146" y="328"/>
                </a:cxn>
                <a:cxn ang="0">
                  <a:pos x="136" y="298"/>
                </a:cxn>
                <a:cxn ang="0">
                  <a:pos x="91" y="313"/>
                </a:cxn>
                <a:cxn ang="0">
                  <a:pos x="71" y="298"/>
                </a:cxn>
                <a:cxn ang="0">
                  <a:pos x="71" y="269"/>
                </a:cxn>
                <a:cxn ang="0">
                  <a:pos x="30" y="259"/>
                </a:cxn>
                <a:cxn ang="0">
                  <a:pos x="15" y="240"/>
                </a:cxn>
                <a:cxn ang="0">
                  <a:pos x="35" y="210"/>
                </a:cxn>
                <a:cxn ang="0">
                  <a:pos x="25" y="186"/>
                </a:cxn>
                <a:cxn ang="0">
                  <a:pos x="0" y="176"/>
                </a:cxn>
                <a:cxn ang="0">
                  <a:pos x="0" y="142"/>
                </a:cxn>
                <a:cxn ang="0">
                  <a:pos x="30" y="117"/>
                </a:cxn>
                <a:cxn ang="0">
                  <a:pos x="15" y="93"/>
                </a:cxn>
                <a:cxn ang="0">
                  <a:pos x="30" y="63"/>
                </a:cxn>
                <a:cxn ang="0">
                  <a:pos x="76" y="58"/>
                </a:cxn>
                <a:cxn ang="0">
                  <a:pos x="71" y="29"/>
                </a:cxn>
                <a:cxn ang="0">
                  <a:pos x="101" y="14"/>
                </a:cxn>
                <a:cxn ang="0">
                  <a:pos x="141" y="29"/>
                </a:cxn>
                <a:cxn ang="0">
                  <a:pos x="156" y="0"/>
                </a:cxn>
                <a:cxn ang="0">
                  <a:pos x="177" y="93"/>
                </a:cxn>
                <a:cxn ang="0">
                  <a:pos x="167" y="93"/>
                </a:cxn>
                <a:cxn ang="0">
                  <a:pos x="106" y="93"/>
                </a:cxn>
                <a:cxn ang="0">
                  <a:pos x="91" y="132"/>
                </a:cxn>
                <a:cxn ang="0">
                  <a:pos x="66" y="142"/>
                </a:cxn>
                <a:cxn ang="0">
                  <a:pos x="50" y="181"/>
                </a:cxn>
                <a:cxn ang="0">
                  <a:pos x="61" y="200"/>
                </a:cxn>
                <a:cxn ang="0">
                  <a:pos x="71" y="235"/>
                </a:cxn>
                <a:cxn ang="0">
                  <a:pos x="81" y="240"/>
                </a:cxn>
                <a:cxn ang="0">
                  <a:pos x="131" y="210"/>
                </a:cxn>
                <a:cxn ang="0">
                  <a:pos x="141" y="215"/>
                </a:cxn>
                <a:cxn ang="0">
                  <a:pos x="172" y="200"/>
                </a:cxn>
                <a:cxn ang="0">
                  <a:pos x="187" y="225"/>
                </a:cxn>
                <a:cxn ang="0">
                  <a:pos x="207" y="244"/>
                </a:cxn>
                <a:cxn ang="0">
                  <a:pos x="227" y="249"/>
                </a:cxn>
                <a:cxn ang="0">
                  <a:pos x="252" y="210"/>
                </a:cxn>
                <a:cxn ang="0">
                  <a:pos x="232" y="191"/>
                </a:cxn>
                <a:cxn ang="0">
                  <a:pos x="257" y="147"/>
                </a:cxn>
                <a:cxn ang="0">
                  <a:pos x="267" y="137"/>
                </a:cxn>
                <a:cxn ang="0">
                  <a:pos x="272" y="93"/>
                </a:cxn>
                <a:cxn ang="0">
                  <a:pos x="232" y="98"/>
                </a:cxn>
                <a:cxn ang="0">
                  <a:pos x="197" y="93"/>
                </a:cxn>
              </a:cxnLst>
              <a:rect l="0" t="0" r="r" b="b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1" descr="C:\My Documents\bits\Facbanna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9C94D5-7D7E-44BD-8243-97DABF14C3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16200000">
            <a:off x="-2527300" y="2876550"/>
            <a:ext cx="584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North Central Texas Council of Governments</a:t>
            </a: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 rot="16200000">
            <a:off x="-793" y="5833269"/>
            <a:ext cx="793750" cy="522287"/>
            <a:chOff x="0" y="3761"/>
            <a:chExt cx="500" cy="329"/>
          </a:xfrm>
        </p:grpSpPr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146" y="4064"/>
              <a:ext cx="4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6" y="25"/>
                </a:cxn>
                <a:cxn ang="0">
                  <a:pos x="36" y="25"/>
                </a:cxn>
                <a:cxn ang="0">
                  <a:pos x="41" y="0"/>
                </a:cxn>
              </a:cxnLst>
              <a:rect l="0" t="0" r="r" b="b"/>
              <a:pathLst>
                <a:path w="41" h="25">
                  <a:moveTo>
                    <a:pt x="0" y="25"/>
                  </a:moveTo>
                  <a:lnTo>
                    <a:pt x="26" y="25"/>
                  </a:lnTo>
                  <a:lnTo>
                    <a:pt x="36" y="25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136" y="4059"/>
              <a:ext cx="1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0" h="30">
                  <a:moveTo>
                    <a:pt x="10" y="30"/>
                  </a:move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217" y="4054"/>
              <a:ext cx="25" cy="20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0" y="20"/>
                </a:cxn>
                <a:cxn ang="0">
                  <a:pos x="0" y="0"/>
                </a:cxn>
              </a:cxnLst>
              <a:rect l="0" t="0" r="r" b="b"/>
              <a:pathLst>
                <a:path w="25" h="20">
                  <a:moveTo>
                    <a:pt x="25" y="15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86" y="4054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20"/>
                </a:cxn>
                <a:cxn ang="0">
                  <a:pos x="25" y="0"/>
                </a:cxn>
              </a:cxnLst>
              <a:rect l="0" t="0" r="r" b="b"/>
              <a:pathLst>
                <a:path w="25" h="20">
                  <a:moveTo>
                    <a:pt x="0" y="15"/>
                  </a:moveTo>
                  <a:lnTo>
                    <a:pt x="5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 userDrawn="1"/>
          </p:nvSpPr>
          <p:spPr bwMode="auto">
            <a:xfrm>
              <a:off x="242" y="4069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 userDrawn="1"/>
          </p:nvSpPr>
          <p:spPr bwMode="auto">
            <a:xfrm>
              <a:off x="71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 userDrawn="1"/>
          </p:nvSpPr>
          <p:spPr bwMode="auto">
            <a:xfrm flipV="1">
              <a:off x="247" y="4059"/>
              <a:ext cx="1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 userDrawn="1"/>
          </p:nvSpPr>
          <p:spPr bwMode="auto">
            <a:xfrm flipV="1">
              <a:off x="187" y="4054"/>
              <a:ext cx="3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262" y="4030"/>
              <a:ext cx="1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 userDrawn="1"/>
          </p:nvSpPr>
          <p:spPr bwMode="auto">
            <a:xfrm>
              <a:off x="111" y="4054"/>
              <a:ext cx="2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61" y="403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 userDrawn="1"/>
          </p:nvSpPr>
          <p:spPr bwMode="auto">
            <a:xfrm>
              <a:off x="56" y="4010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 userDrawn="1"/>
          </p:nvSpPr>
          <p:spPr bwMode="auto">
            <a:xfrm flipV="1">
              <a:off x="262" y="4010"/>
              <a:ext cx="16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25" y="4010"/>
              <a:ext cx="31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278" y="4010"/>
              <a:ext cx="30" cy="10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30" h="10">
                  <a:moveTo>
                    <a:pt x="30" y="5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 userDrawn="1"/>
          </p:nvSpPr>
          <p:spPr bwMode="auto">
            <a:xfrm>
              <a:off x="15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 userDrawn="1"/>
          </p:nvSpPr>
          <p:spPr bwMode="auto">
            <a:xfrm flipV="1">
              <a:off x="308" y="4001"/>
              <a:ext cx="10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192" y="3956"/>
              <a:ext cx="70" cy="5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9"/>
                </a:cxn>
                <a:cxn ang="0">
                  <a:pos x="25" y="49"/>
                </a:cxn>
                <a:cxn ang="0">
                  <a:pos x="35" y="54"/>
                </a:cxn>
                <a:cxn ang="0">
                  <a:pos x="70" y="30"/>
                </a:cxn>
                <a:cxn ang="0">
                  <a:pos x="60" y="15"/>
                </a:cxn>
                <a:cxn ang="0">
                  <a:pos x="40" y="0"/>
                </a:cxn>
              </a:cxnLst>
              <a:rect l="0" t="0" r="r" b="b"/>
              <a:pathLst>
                <a:path w="70" h="54">
                  <a:moveTo>
                    <a:pt x="0" y="25"/>
                  </a:moveTo>
                  <a:lnTo>
                    <a:pt x="15" y="49"/>
                  </a:lnTo>
                  <a:lnTo>
                    <a:pt x="25" y="49"/>
                  </a:lnTo>
                  <a:lnTo>
                    <a:pt x="35" y="54"/>
                  </a:lnTo>
                  <a:lnTo>
                    <a:pt x="70" y="30"/>
                  </a:lnTo>
                  <a:lnTo>
                    <a:pt x="60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" y="3942"/>
              <a:ext cx="56" cy="5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9"/>
                </a:cxn>
                <a:cxn ang="0">
                  <a:pos x="0" y="24"/>
                </a:cxn>
                <a:cxn ang="0">
                  <a:pos x="21" y="54"/>
                </a:cxn>
                <a:cxn ang="0">
                  <a:pos x="31" y="49"/>
                </a:cxn>
                <a:cxn ang="0">
                  <a:pos x="31" y="59"/>
                </a:cxn>
                <a:cxn ang="0">
                  <a:pos x="56" y="39"/>
                </a:cxn>
              </a:cxnLst>
              <a:rect l="0" t="0" r="r" b="b"/>
              <a:pathLst>
                <a:path w="56" h="59">
                  <a:moveTo>
                    <a:pt x="11" y="0"/>
                  </a:moveTo>
                  <a:lnTo>
                    <a:pt x="11" y="19"/>
                  </a:lnTo>
                  <a:lnTo>
                    <a:pt x="0" y="24"/>
                  </a:lnTo>
                  <a:lnTo>
                    <a:pt x="21" y="54"/>
                  </a:lnTo>
                  <a:lnTo>
                    <a:pt x="31" y="49"/>
                  </a:lnTo>
                  <a:lnTo>
                    <a:pt x="31" y="59"/>
                  </a:lnTo>
                  <a:lnTo>
                    <a:pt x="56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298" y="3971"/>
              <a:ext cx="25" cy="30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5" y="20"/>
                </a:cxn>
                <a:cxn ang="0">
                  <a:pos x="0" y="0"/>
                </a:cxn>
              </a:cxnLst>
              <a:rect l="0" t="0" r="r" b="b"/>
              <a:pathLst>
                <a:path w="25" h="30">
                  <a:moveTo>
                    <a:pt x="20" y="30"/>
                  </a:moveTo>
                  <a:lnTo>
                    <a:pt x="25" y="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10" y="3971"/>
              <a:ext cx="25" cy="30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0" y="20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5" y="30"/>
                  </a:moveTo>
                  <a:lnTo>
                    <a:pt x="0" y="2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187" y="3981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31"/>
            <p:cNvSpPr>
              <a:spLocks noChangeShapeType="1"/>
            </p:cNvSpPr>
            <p:nvPr userDrawn="1"/>
          </p:nvSpPr>
          <p:spPr bwMode="auto">
            <a:xfrm flipH="1" flipV="1">
              <a:off x="101" y="3966"/>
              <a:ext cx="5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32"/>
            <p:cNvSpPr>
              <a:spLocks noChangeShapeType="1"/>
            </p:cNvSpPr>
            <p:nvPr userDrawn="1"/>
          </p:nvSpPr>
          <p:spPr bwMode="auto">
            <a:xfrm flipV="1">
              <a:off x="106" y="3971"/>
              <a:ext cx="2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33"/>
            <p:cNvSpPr>
              <a:spLocks noChangeShapeType="1"/>
            </p:cNvSpPr>
            <p:nvPr userDrawn="1"/>
          </p:nvSpPr>
          <p:spPr bwMode="auto">
            <a:xfrm flipV="1">
              <a:off x="192" y="3956"/>
              <a:ext cx="40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 userDrawn="1"/>
          </p:nvSpPr>
          <p:spPr bwMode="auto">
            <a:xfrm>
              <a:off x="172" y="3961"/>
              <a:ext cx="1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131" y="3966"/>
              <a:ext cx="36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36" y="0"/>
                </a:cxn>
              </a:cxnLst>
              <a:rect l="0" t="0" r="r" b="b"/>
              <a:pathLst>
                <a:path w="36" h="10">
                  <a:moveTo>
                    <a:pt x="0" y="5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36"/>
            <p:cNvSpPr>
              <a:spLocks noChangeShapeType="1"/>
            </p:cNvSpPr>
            <p:nvPr userDrawn="1"/>
          </p:nvSpPr>
          <p:spPr bwMode="auto">
            <a:xfrm flipV="1">
              <a:off x="464" y="3971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7"/>
            <p:cNvSpPr>
              <a:spLocks noChangeShapeType="1"/>
            </p:cNvSpPr>
            <p:nvPr userDrawn="1"/>
          </p:nvSpPr>
          <p:spPr bwMode="auto">
            <a:xfrm>
              <a:off x="25" y="3956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8"/>
            <p:cNvSpPr>
              <a:spLocks noChangeShapeType="1"/>
            </p:cNvSpPr>
            <p:nvPr userDrawn="1"/>
          </p:nvSpPr>
          <p:spPr bwMode="auto">
            <a:xfrm flipV="1">
              <a:off x="298" y="3947"/>
              <a:ext cx="10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39"/>
            <p:cNvSpPr>
              <a:spLocks noChangeShapeType="1"/>
            </p:cNvSpPr>
            <p:nvPr userDrawn="1"/>
          </p:nvSpPr>
          <p:spPr bwMode="auto">
            <a:xfrm>
              <a:off x="131" y="3961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91" y="3942"/>
              <a:ext cx="40" cy="24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20" y="19"/>
                </a:cxn>
                <a:cxn ang="0">
                  <a:pos x="10" y="24"/>
                </a:cxn>
                <a:cxn ang="0">
                  <a:pos x="0" y="0"/>
                </a:cxn>
              </a:cxnLst>
              <a:rect l="0" t="0" r="r" b="b"/>
              <a:pathLst>
                <a:path w="40" h="24">
                  <a:moveTo>
                    <a:pt x="40" y="19"/>
                  </a:moveTo>
                  <a:lnTo>
                    <a:pt x="20" y="19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1"/>
            <p:cNvSpPr>
              <a:spLocks noChangeShapeType="1"/>
            </p:cNvSpPr>
            <p:nvPr userDrawn="1"/>
          </p:nvSpPr>
          <p:spPr bwMode="auto">
            <a:xfrm flipV="1">
              <a:off x="167" y="3961"/>
              <a:ext cx="5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42"/>
            <p:cNvSpPr>
              <a:spLocks noChangeShapeType="1"/>
            </p:cNvSpPr>
            <p:nvPr userDrawn="1"/>
          </p:nvSpPr>
          <p:spPr bwMode="auto">
            <a:xfrm flipH="1">
              <a:off x="172" y="3937"/>
              <a:ext cx="5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43"/>
            <p:cNvSpPr>
              <a:spLocks noChangeShapeType="1"/>
            </p:cNvSpPr>
            <p:nvPr userDrawn="1"/>
          </p:nvSpPr>
          <p:spPr bwMode="auto">
            <a:xfrm>
              <a:off x="131" y="3937"/>
              <a:ext cx="1" cy="2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4"/>
            <p:cNvSpPr>
              <a:spLocks noChangeShapeType="1"/>
            </p:cNvSpPr>
            <p:nvPr userDrawn="1"/>
          </p:nvSpPr>
          <p:spPr bwMode="auto">
            <a:xfrm flipV="1">
              <a:off x="232" y="3952"/>
              <a:ext cx="1" cy="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5"/>
            <p:cNvSpPr>
              <a:spLocks noChangeShapeType="1"/>
            </p:cNvSpPr>
            <p:nvPr userDrawn="1"/>
          </p:nvSpPr>
          <p:spPr bwMode="auto">
            <a:xfrm>
              <a:off x="25" y="3947"/>
              <a:ext cx="1" cy="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222" y="3908"/>
              <a:ext cx="35" cy="4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44"/>
                </a:cxn>
                <a:cxn ang="0">
                  <a:pos x="35" y="44"/>
                </a:cxn>
                <a:cxn ang="0">
                  <a:pos x="35" y="0"/>
                </a:cxn>
              </a:cxnLst>
              <a:rect l="0" t="0" r="r" b="b"/>
              <a:pathLst>
                <a:path w="35" h="44">
                  <a:moveTo>
                    <a:pt x="0" y="29"/>
                  </a:moveTo>
                  <a:lnTo>
                    <a:pt x="10" y="44"/>
                  </a:lnTo>
                  <a:lnTo>
                    <a:pt x="35" y="4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0" y="3937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25" y="1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308" y="3932"/>
              <a:ext cx="25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0"/>
                </a:cxn>
                <a:cxn ang="0">
                  <a:pos x="0" y="15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lnTo>
                    <a:pt x="25" y="10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50" y="3893"/>
              <a:ext cx="41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0" y="5"/>
                </a:cxn>
                <a:cxn ang="0">
                  <a:pos x="0" y="49"/>
                </a:cxn>
                <a:cxn ang="0">
                  <a:pos x="11" y="4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0" y="5"/>
                  </a:lnTo>
                  <a:lnTo>
                    <a:pt x="0" y="49"/>
                  </a:lnTo>
                  <a:lnTo>
                    <a:pt x="11" y="4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50"/>
            <p:cNvSpPr>
              <a:spLocks noChangeShapeType="1"/>
            </p:cNvSpPr>
            <p:nvPr userDrawn="1"/>
          </p:nvSpPr>
          <p:spPr bwMode="auto">
            <a:xfrm>
              <a:off x="61" y="3942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 flipV="1">
              <a:off x="91" y="3937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91" y="3893"/>
              <a:ext cx="45" cy="44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4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3"/>
            <p:cNvSpPr>
              <a:spLocks noChangeShapeType="1"/>
            </p:cNvSpPr>
            <p:nvPr userDrawn="1"/>
          </p:nvSpPr>
          <p:spPr bwMode="auto">
            <a:xfrm flipV="1">
              <a:off x="136" y="3893"/>
              <a:ext cx="1" cy="4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4"/>
            <p:cNvSpPr>
              <a:spLocks noChangeShapeType="1"/>
            </p:cNvSpPr>
            <p:nvPr userDrawn="1"/>
          </p:nvSpPr>
          <p:spPr bwMode="auto">
            <a:xfrm>
              <a:off x="136" y="3937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 userDrawn="1"/>
          </p:nvSpPr>
          <p:spPr bwMode="auto">
            <a:xfrm>
              <a:off x="141" y="3937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 userDrawn="1"/>
          </p:nvSpPr>
          <p:spPr bwMode="auto">
            <a:xfrm>
              <a:off x="177" y="3932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 userDrawn="1"/>
          </p:nvSpPr>
          <p:spPr bwMode="auto">
            <a:xfrm>
              <a:off x="177" y="3912"/>
              <a:ext cx="45" cy="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5"/>
                </a:cxn>
                <a:cxn ang="0">
                  <a:pos x="5" y="25"/>
                </a:cxn>
                <a:cxn ang="0">
                  <a:pos x="0" y="25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45" y="25"/>
                  </a:lnTo>
                  <a:lnTo>
                    <a:pt x="5" y="25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 userDrawn="1"/>
          </p:nvSpPr>
          <p:spPr bwMode="auto">
            <a:xfrm>
              <a:off x="0" y="3917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9"/>
            <p:cNvSpPr>
              <a:spLocks noChangeShapeType="1"/>
            </p:cNvSpPr>
            <p:nvPr userDrawn="1"/>
          </p:nvSpPr>
          <p:spPr bwMode="auto">
            <a:xfrm>
              <a:off x="177" y="3903"/>
              <a:ext cx="1" cy="2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60"/>
            <p:cNvSpPr>
              <a:spLocks noChangeShapeType="1"/>
            </p:cNvSpPr>
            <p:nvPr userDrawn="1"/>
          </p:nvSpPr>
          <p:spPr bwMode="auto">
            <a:xfrm flipV="1">
              <a:off x="333" y="3912"/>
              <a:ext cx="1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 userDrawn="1"/>
          </p:nvSpPr>
          <p:spPr bwMode="auto">
            <a:xfrm>
              <a:off x="0" y="3903"/>
              <a:ext cx="25" cy="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 userDrawn="1"/>
          </p:nvSpPr>
          <p:spPr bwMode="auto">
            <a:xfrm>
              <a:off x="303" y="3898"/>
              <a:ext cx="30" cy="14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/>
            </p:cNvSpPr>
            <p:nvPr userDrawn="1"/>
          </p:nvSpPr>
          <p:spPr bwMode="auto">
            <a:xfrm>
              <a:off x="222" y="3888"/>
              <a:ext cx="20" cy="2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0"/>
                </a:cxn>
                <a:cxn ang="0">
                  <a:pos x="0" y="24"/>
                </a:cxn>
                <a:cxn ang="0">
                  <a:pos x="0" y="5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20" y="20"/>
                  </a:lnTo>
                  <a:lnTo>
                    <a:pt x="0" y="2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64"/>
            <p:cNvSpPr>
              <a:spLocks noChangeShapeType="1"/>
            </p:cNvSpPr>
            <p:nvPr userDrawn="1"/>
          </p:nvSpPr>
          <p:spPr bwMode="auto">
            <a:xfrm>
              <a:off x="242" y="3908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/>
            </p:cNvSpPr>
            <p:nvPr userDrawn="1"/>
          </p:nvSpPr>
          <p:spPr bwMode="auto">
            <a:xfrm>
              <a:off x="242" y="3854"/>
              <a:ext cx="30" cy="54"/>
            </a:xfrm>
            <a:custGeom>
              <a:avLst/>
              <a:gdLst/>
              <a:ahLst/>
              <a:cxnLst>
                <a:cxn ang="0">
                  <a:pos x="15" y="54"/>
                </a:cxn>
                <a:cxn ang="0">
                  <a:pos x="25" y="54"/>
                </a:cxn>
                <a:cxn ang="0">
                  <a:pos x="25" y="44"/>
                </a:cxn>
                <a:cxn ang="0">
                  <a:pos x="30" y="39"/>
                </a:cxn>
                <a:cxn ang="0">
                  <a:pos x="30" y="0"/>
                </a:cxn>
                <a:cxn ang="0">
                  <a:pos x="0" y="5"/>
                </a:cxn>
              </a:cxnLst>
              <a:rect l="0" t="0" r="r" b="b"/>
              <a:pathLst>
                <a:path w="30" h="54">
                  <a:moveTo>
                    <a:pt x="15" y="54"/>
                  </a:moveTo>
                  <a:lnTo>
                    <a:pt x="25" y="54"/>
                  </a:lnTo>
                  <a:lnTo>
                    <a:pt x="25" y="44"/>
                  </a:lnTo>
                  <a:lnTo>
                    <a:pt x="30" y="39"/>
                  </a:lnTo>
                  <a:lnTo>
                    <a:pt x="3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 userDrawn="1"/>
          </p:nvSpPr>
          <p:spPr bwMode="auto">
            <a:xfrm>
              <a:off x="177" y="3893"/>
              <a:ext cx="1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67"/>
            <p:cNvSpPr>
              <a:spLocks noChangeShapeType="1"/>
            </p:cNvSpPr>
            <p:nvPr userDrawn="1"/>
          </p:nvSpPr>
          <p:spPr bwMode="auto">
            <a:xfrm flipH="1">
              <a:off x="25" y="3878"/>
              <a:ext cx="5" cy="2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68"/>
            <p:cNvSpPr>
              <a:spLocks noChangeShapeType="1"/>
            </p:cNvSpPr>
            <p:nvPr userDrawn="1"/>
          </p:nvSpPr>
          <p:spPr bwMode="auto">
            <a:xfrm flipH="1" flipV="1">
              <a:off x="298" y="3878"/>
              <a:ext cx="5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69"/>
            <p:cNvSpPr>
              <a:spLocks noChangeShapeType="1"/>
            </p:cNvSpPr>
            <p:nvPr userDrawn="1"/>
          </p:nvSpPr>
          <p:spPr bwMode="auto">
            <a:xfrm flipH="1">
              <a:off x="91" y="3893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70"/>
            <p:cNvSpPr>
              <a:spLocks noChangeShapeType="1"/>
            </p:cNvSpPr>
            <p:nvPr userDrawn="1"/>
          </p:nvSpPr>
          <p:spPr bwMode="auto">
            <a:xfrm>
              <a:off x="101" y="3893"/>
              <a:ext cx="3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71"/>
            <p:cNvSpPr>
              <a:spLocks noChangeShapeType="1"/>
            </p:cNvSpPr>
            <p:nvPr userDrawn="1"/>
          </p:nvSpPr>
          <p:spPr bwMode="auto">
            <a:xfrm flipH="1">
              <a:off x="136" y="3893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 userDrawn="1"/>
          </p:nvSpPr>
          <p:spPr bwMode="auto">
            <a:xfrm>
              <a:off x="101" y="3854"/>
              <a:ext cx="50" cy="3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" y="0"/>
                </a:cxn>
                <a:cxn ang="0">
                  <a:pos x="0" y="3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" y="0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3"/>
            <p:cNvSpPr>
              <a:spLocks/>
            </p:cNvSpPr>
            <p:nvPr userDrawn="1"/>
          </p:nvSpPr>
          <p:spPr bwMode="auto">
            <a:xfrm>
              <a:off x="172" y="3893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74"/>
            <p:cNvSpPr>
              <a:spLocks noChangeShapeType="1"/>
            </p:cNvSpPr>
            <p:nvPr userDrawn="1"/>
          </p:nvSpPr>
          <p:spPr bwMode="auto">
            <a:xfrm flipH="1">
              <a:off x="151" y="3893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75"/>
            <p:cNvSpPr>
              <a:spLocks noChangeShapeType="1"/>
            </p:cNvSpPr>
            <p:nvPr userDrawn="1"/>
          </p:nvSpPr>
          <p:spPr bwMode="auto">
            <a:xfrm>
              <a:off x="151" y="3854"/>
              <a:ext cx="1" cy="39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6"/>
            <p:cNvSpPr>
              <a:spLocks/>
            </p:cNvSpPr>
            <p:nvPr userDrawn="1"/>
          </p:nvSpPr>
          <p:spPr bwMode="auto">
            <a:xfrm>
              <a:off x="182" y="3854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9"/>
                </a:cxn>
                <a:cxn ang="0">
                  <a:pos x="0" y="3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1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7"/>
            <p:cNvSpPr>
              <a:spLocks/>
            </p:cNvSpPr>
            <p:nvPr userDrawn="1"/>
          </p:nvSpPr>
          <p:spPr bwMode="auto">
            <a:xfrm>
              <a:off x="192" y="3859"/>
              <a:ext cx="50" cy="3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29"/>
                </a:cxn>
                <a:cxn ang="0">
                  <a:pos x="30" y="34"/>
                </a:cxn>
                <a:cxn ang="0">
                  <a:pos x="0" y="34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50" y="29"/>
                  </a:lnTo>
                  <a:lnTo>
                    <a:pt x="30" y="34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8"/>
            <p:cNvSpPr>
              <a:spLocks/>
            </p:cNvSpPr>
            <p:nvPr userDrawn="1"/>
          </p:nvSpPr>
          <p:spPr bwMode="auto">
            <a:xfrm>
              <a:off x="10" y="3854"/>
              <a:ext cx="20" cy="2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79"/>
            <p:cNvSpPr>
              <a:spLocks noChangeShapeType="1"/>
            </p:cNvSpPr>
            <p:nvPr userDrawn="1"/>
          </p:nvSpPr>
          <p:spPr bwMode="auto">
            <a:xfrm flipV="1">
              <a:off x="298" y="3873"/>
              <a:ext cx="1" cy="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80"/>
            <p:cNvSpPr>
              <a:spLocks noChangeShapeType="1"/>
            </p:cNvSpPr>
            <p:nvPr userDrawn="1"/>
          </p:nvSpPr>
          <p:spPr bwMode="auto">
            <a:xfrm flipH="1">
              <a:off x="298" y="3859"/>
              <a:ext cx="25" cy="14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81"/>
            <p:cNvSpPr>
              <a:spLocks/>
            </p:cNvSpPr>
            <p:nvPr userDrawn="1"/>
          </p:nvSpPr>
          <p:spPr bwMode="auto">
            <a:xfrm>
              <a:off x="197" y="3854"/>
              <a:ext cx="45" cy="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5" y="5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82"/>
            <p:cNvSpPr>
              <a:spLocks noChangeShapeType="1"/>
            </p:cNvSpPr>
            <p:nvPr userDrawn="1"/>
          </p:nvSpPr>
          <p:spPr bwMode="auto">
            <a:xfrm flipH="1" flipV="1">
              <a:off x="318" y="3849"/>
              <a:ext cx="5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83"/>
            <p:cNvSpPr>
              <a:spLocks noChangeShapeType="1"/>
            </p:cNvSpPr>
            <p:nvPr userDrawn="1"/>
          </p:nvSpPr>
          <p:spPr bwMode="auto">
            <a:xfrm flipH="1">
              <a:off x="15" y="3834"/>
              <a:ext cx="10" cy="2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84"/>
            <p:cNvSpPr>
              <a:spLocks/>
            </p:cNvSpPr>
            <p:nvPr userDrawn="1"/>
          </p:nvSpPr>
          <p:spPr bwMode="auto">
            <a:xfrm>
              <a:off x="151" y="3854"/>
              <a:ext cx="21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Line 85"/>
            <p:cNvSpPr>
              <a:spLocks noChangeShapeType="1"/>
            </p:cNvSpPr>
            <p:nvPr userDrawn="1"/>
          </p:nvSpPr>
          <p:spPr bwMode="auto">
            <a:xfrm flipH="1">
              <a:off x="192" y="3854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6"/>
            <p:cNvSpPr>
              <a:spLocks/>
            </p:cNvSpPr>
            <p:nvPr userDrawn="1"/>
          </p:nvSpPr>
          <p:spPr bwMode="auto">
            <a:xfrm>
              <a:off x="172" y="3854"/>
              <a:ext cx="20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Line 87"/>
            <p:cNvSpPr>
              <a:spLocks noChangeShapeType="1"/>
            </p:cNvSpPr>
            <p:nvPr userDrawn="1"/>
          </p:nvSpPr>
          <p:spPr bwMode="auto">
            <a:xfrm flipH="1" flipV="1">
              <a:off x="308" y="3834"/>
              <a:ext cx="10" cy="15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8"/>
            <p:cNvSpPr>
              <a:spLocks/>
            </p:cNvSpPr>
            <p:nvPr userDrawn="1"/>
          </p:nvSpPr>
          <p:spPr bwMode="auto">
            <a:xfrm>
              <a:off x="25" y="3819"/>
              <a:ext cx="51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1" y="20"/>
                </a:cxn>
                <a:cxn ang="0">
                  <a:pos x="5" y="5"/>
                </a:cxn>
                <a:cxn ang="0">
                  <a:pos x="0" y="15"/>
                </a:cxn>
              </a:cxnLst>
              <a:rect l="0" t="0" r="r" b="b"/>
              <a:pathLst>
                <a:path w="51" h="20">
                  <a:moveTo>
                    <a:pt x="51" y="0"/>
                  </a:moveTo>
                  <a:lnTo>
                    <a:pt x="31" y="2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9"/>
            <p:cNvSpPr>
              <a:spLocks/>
            </p:cNvSpPr>
            <p:nvPr userDrawn="1"/>
          </p:nvSpPr>
          <p:spPr bwMode="auto">
            <a:xfrm>
              <a:off x="252" y="3819"/>
              <a:ext cx="56" cy="15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1" y="5"/>
                </a:cxn>
                <a:cxn ang="0">
                  <a:pos x="20" y="15"/>
                </a:cxn>
                <a:cxn ang="0">
                  <a:pos x="0" y="0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lnTo>
                    <a:pt x="51" y="5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90"/>
            <p:cNvSpPr>
              <a:spLocks/>
            </p:cNvSpPr>
            <p:nvPr userDrawn="1"/>
          </p:nvSpPr>
          <p:spPr bwMode="auto">
            <a:xfrm>
              <a:off x="66" y="3790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91"/>
            <p:cNvSpPr>
              <a:spLocks/>
            </p:cNvSpPr>
            <p:nvPr userDrawn="1"/>
          </p:nvSpPr>
          <p:spPr bwMode="auto">
            <a:xfrm>
              <a:off x="252" y="3785"/>
              <a:ext cx="1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5"/>
                </a:cxn>
                <a:cxn ang="0">
                  <a:pos x="0" y="34"/>
                </a:cxn>
              </a:cxnLst>
              <a:rect l="0" t="0" r="r" b="b"/>
              <a:pathLst>
                <a:path w="15" h="34">
                  <a:moveTo>
                    <a:pt x="5" y="0"/>
                  </a:moveTo>
                  <a:lnTo>
                    <a:pt x="15" y="5"/>
                  </a:lnTo>
                  <a:lnTo>
                    <a:pt x="0" y="34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92"/>
            <p:cNvSpPr>
              <a:spLocks/>
            </p:cNvSpPr>
            <p:nvPr userDrawn="1"/>
          </p:nvSpPr>
          <p:spPr bwMode="auto">
            <a:xfrm>
              <a:off x="91" y="3775"/>
              <a:ext cx="50" cy="20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25" y="20"/>
                </a:cxn>
                <a:cxn ang="0">
                  <a:pos x="10" y="0"/>
                </a:cxn>
                <a:cxn ang="0">
                  <a:pos x="0" y="5"/>
                </a:cxn>
              </a:cxnLst>
              <a:rect l="0" t="0" r="r" b="b"/>
              <a:pathLst>
                <a:path w="50" h="20">
                  <a:moveTo>
                    <a:pt x="50" y="15"/>
                  </a:moveTo>
                  <a:lnTo>
                    <a:pt x="25" y="2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93"/>
            <p:cNvSpPr>
              <a:spLocks/>
            </p:cNvSpPr>
            <p:nvPr userDrawn="1"/>
          </p:nvSpPr>
          <p:spPr bwMode="auto">
            <a:xfrm>
              <a:off x="187" y="3770"/>
              <a:ext cx="50" cy="25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5" y="0"/>
                </a:cxn>
                <a:cxn ang="0">
                  <a:pos x="25" y="25"/>
                </a:cxn>
                <a:cxn ang="0">
                  <a:pos x="0" y="20"/>
                </a:cxn>
              </a:cxnLst>
              <a:rect l="0" t="0" r="r" b="b"/>
              <a:pathLst>
                <a:path w="50" h="25">
                  <a:moveTo>
                    <a:pt x="50" y="5"/>
                  </a:moveTo>
                  <a:lnTo>
                    <a:pt x="45" y="0"/>
                  </a:lnTo>
                  <a:lnTo>
                    <a:pt x="25" y="25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94"/>
            <p:cNvSpPr>
              <a:spLocks/>
            </p:cNvSpPr>
            <p:nvPr userDrawn="1"/>
          </p:nvSpPr>
          <p:spPr bwMode="auto">
            <a:xfrm>
              <a:off x="141" y="3761"/>
              <a:ext cx="1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0"/>
                </a:cxn>
                <a:cxn ang="0">
                  <a:pos x="15" y="0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5"/>
            <p:cNvSpPr>
              <a:spLocks/>
            </p:cNvSpPr>
            <p:nvPr userDrawn="1"/>
          </p:nvSpPr>
          <p:spPr bwMode="auto">
            <a:xfrm>
              <a:off x="177" y="3761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Line 96"/>
            <p:cNvSpPr>
              <a:spLocks noChangeShapeType="1"/>
            </p:cNvSpPr>
            <p:nvPr userDrawn="1"/>
          </p:nvSpPr>
          <p:spPr bwMode="auto">
            <a:xfrm flipH="1">
              <a:off x="71" y="3780"/>
              <a:ext cx="2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Line 97"/>
            <p:cNvSpPr>
              <a:spLocks noChangeShapeType="1"/>
            </p:cNvSpPr>
            <p:nvPr userDrawn="1"/>
          </p:nvSpPr>
          <p:spPr bwMode="auto">
            <a:xfrm flipH="1">
              <a:off x="252" y="378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98"/>
            <p:cNvSpPr>
              <a:spLocks noChangeShapeType="1"/>
            </p:cNvSpPr>
            <p:nvPr userDrawn="1"/>
          </p:nvSpPr>
          <p:spPr bwMode="auto">
            <a:xfrm flipH="1" flipV="1">
              <a:off x="242" y="3775"/>
              <a:ext cx="10" cy="10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99"/>
            <p:cNvSpPr>
              <a:spLocks noChangeShapeType="1"/>
            </p:cNvSpPr>
            <p:nvPr userDrawn="1"/>
          </p:nvSpPr>
          <p:spPr bwMode="auto">
            <a:xfrm flipH="1">
              <a:off x="237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Line 100"/>
            <p:cNvSpPr>
              <a:spLocks noChangeShapeType="1"/>
            </p:cNvSpPr>
            <p:nvPr userDrawn="1"/>
          </p:nvSpPr>
          <p:spPr bwMode="auto">
            <a:xfrm flipH="1">
              <a:off x="156" y="3761"/>
              <a:ext cx="2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Line 101"/>
            <p:cNvSpPr>
              <a:spLocks noChangeShapeType="1"/>
            </p:cNvSpPr>
            <p:nvPr userDrawn="1"/>
          </p:nvSpPr>
          <p:spPr bwMode="auto">
            <a:xfrm flipH="1">
              <a:off x="308" y="377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Line 102"/>
            <p:cNvSpPr>
              <a:spLocks noChangeShapeType="1"/>
            </p:cNvSpPr>
            <p:nvPr userDrawn="1"/>
          </p:nvSpPr>
          <p:spPr bwMode="auto">
            <a:xfrm flipH="1">
              <a:off x="394" y="3775"/>
              <a:ext cx="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Line 103"/>
            <p:cNvSpPr>
              <a:spLocks noChangeShapeType="1"/>
            </p:cNvSpPr>
            <p:nvPr userDrawn="1"/>
          </p:nvSpPr>
          <p:spPr bwMode="auto">
            <a:xfrm>
              <a:off x="383" y="3785"/>
              <a:ext cx="3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Line 104"/>
            <p:cNvSpPr>
              <a:spLocks noChangeShapeType="1"/>
            </p:cNvSpPr>
            <p:nvPr userDrawn="1"/>
          </p:nvSpPr>
          <p:spPr bwMode="auto">
            <a:xfrm>
              <a:off x="308" y="3785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Line 105"/>
            <p:cNvSpPr>
              <a:spLocks noChangeShapeType="1"/>
            </p:cNvSpPr>
            <p:nvPr userDrawn="1"/>
          </p:nvSpPr>
          <p:spPr bwMode="auto">
            <a:xfrm>
              <a:off x="257" y="3785"/>
              <a:ext cx="1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106"/>
            <p:cNvSpPr>
              <a:spLocks noChangeShapeType="1"/>
            </p:cNvSpPr>
            <p:nvPr userDrawn="1"/>
          </p:nvSpPr>
          <p:spPr bwMode="auto">
            <a:xfrm flipH="1">
              <a:off x="262" y="380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Line 107"/>
            <p:cNvSpPr>
              <a:spLocks noChangeShapeType="1"/>
            </p:cNvSpPr>
            <p:nvPr userDrawn="1"/>
          </p:nvSpPr>
          <p:spPr bwMode="auto">
            <a:xfrm>
              <a:off x="257" y="381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 userDrawn="1"/>
          </p:nvSpPr>
          <p:spPr bwMode="auto">
            <a:xfrm flipH="1">
              <a:off x="262" y="3824"/>
              <a:ext cx="162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Line 109"/>
            <p:cNvSpPr>
              <a:spLocks noChangeShapeType="1"/>
            </p:cNvSpPr>
            <p:nvPr userDrawn="1"/>
          </p:nvSpPr>
          <p:spPr bwMode="auto">
            <a:xfrm>
              <a:off x="308" y="3839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Line 110"/>
            <p:cNvSpPr>
              <a:spLocks noChangeShapeType="1"/>
            </p:cNvSpPr>
            <p:nvPr userDrawn="1"/>
          </p:nvSpPr>
          <p:spPr bwMode="auto">
            <a:xfrm flipH="1">
              <a:off x="318" y="3849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Line 111"/>
            <p:cNvSpPr>
              <a:spLocks noChangeShapeType="1"/>
            </p:cNvSpPr>
            <p:nvPr userDrawn="1"/>
          </p:nvSpPr>
          <p:spPr bwMode="auto">
            <a:xfrm>
              <a:off x="313" y="386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Line 112"/>
            <p:cNvSpPr>
              <a:spLocks noChangeShapeType="1"/>
            </p:cNvSpPr>
            <p:nvPr userDrawn="1"/>
          </p:nvSpPr>
          <p:spPr bwMode="auto">
            <a:xfrm flipH="1">
              <a:off x="298" y="3873"/>
              <a:ext cx="166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Line 113"/>
            <p:cNvSpPr>
              <a:spLocks noChangeShapeType="1"/>
            </p:cNvSpPr>
            <p:nvPr userDrawn="1"/>
          </p:nvSpPr>
          <p:spPr bwMode="auto">
            <a:xfrm>
              <a:off x="303" y="3888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 userDrawn="1"/>
          </p:nvSpPr>
          <p:spPr bwMode="auto">
            <a:xfrm flipH="1">
              <a:off x="333" y="3903"/>
              <a:ext cx="15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5"/>
            <p:cNvSpPr>
              <a:spLocks noChangeShapeType="1"/>
            </p:cNvSpPr>
            <p:nvPr userDrawn="1"/>
          </p:nvSpPr>
          <p:spPr bwMode="auto">
            <a:xfrm>
              <a:off x="333" y="391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Line 116"/>
            <p:cNvSpPr>
              <a:spLocks noChangeShapeType="1"/>
            </p:cNvSpPr>
            <p:nvPr userDrawn="1"/>
          </p:nvSpPr>
          <p:spPr bwMode="auto">
            <a:xfrm flipH="1">
              <a:off x="333" y="3922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Line 117"/>
            <p:cNvSpPr>
              <a:spLocks noChangeShapeType="1"/>
            </p:cNvSpPr>
            <p:nvPr userDrawn="1"/>
          </p:nvSpPr>
          <p:spPr bwMode="auto">
            <a:xfrm>
              <a:off x="333" y="3937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Line 118"/>
            <p:cNvSpPr>
              <a:spLocks noChangeShapeType="1"/>
            </p:cNvSpPr>
            <p:nvPr userDrawn="1"/>
          </p:nvSpPr>
          <p:spPr bwMode="auto">
            <a:xfrm flipH="1">
              <a:off x="308" y="3952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Line 119"/>
            <p:cNvSpPr>
              <a:spLocks noChangeShapeType="1"/>
            </p:cNvSpPr>
            <p:nvPr userDrawn="1"/>
          </p:nvSpPr>
          <p:spPr bwMode="auto">
            <a:xfrm>
              <a:off x="303" y="396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Line 120"/>
            <p:cNvSpPr>
              <a:spLocks noChangeShapeType="1"/>
            </p:cNvSpPr>
            <p:nvPr userDrawn="1"/>
          </p:nvSpPr>
          <p:spPr bwMode="auto">
            <a:xfrm flipH="1">
              <a:off x="303" y="397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Line 121"/>
            <p:cNvSpPr>
              <a:spLocks noChangeShapeType="1"/>
            </p:cNvSpPr>
            <p:nvPr userDrawn="1"/>
          </p:nvSpPr>
          <p:spPr bwMode="auto">
            <a:xfrm>
              <a:off x="323" y="3986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Line 122"/>
            <p:cNvSpPr>
              <a:spLocks noChangeShapeType="1"/>
            </p:cNvSpPr>
            <p:nvPr userDrawn="1"/>
          </p:nvSpPr>
          <p:spPr bwMode="auto">
            <a:xfrm flipH="1">
              <a:off x="318" y="4001"/>
              <a:ext cx="16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Line 123"/>
            <p:cNvSpPr>
              <a:spLocks noChangeShapeType="1"/>
            </p:cNvSpPr>
            <p:nvPr userDrawn="1"/>
          </p:nvSpPr>
          <p:spPr bwMode="auto">
            <a:xfrm>
              <a:off x="444" y="4015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124"/>
            <p:cNvSpPr>
              <a:spLocks noChangeShapeType="1"/>
            </p:cNvSpPr>
            <p:nvPr userDrawn="1"/>
          </p:nvSpPr>
          <p:spPr bwMode="auto">
            <a:xfrm>
              <a:off x="308" y="4015"/>
              <a:ext cx="13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Line 125"/>
            <p:cNvSpPr>
              <a:spLocks noChangeShapeType="1"/>
            </p:cNvSpPr>
            <p:nvPr userDrawn="1"/>
          </p:nvSpPr>
          <p:spPr bwMode="auto">
            <a:xfrm>
              <a:off x="272" y="4015"/>
              <a:ext cx="11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Line 126"/>
            <p:cNvSpPr>
              <a:spLocks noChangeShapeType="1"/>
            </p:cNvSpPr>
            <p:nvPr userDrawn="1"/>
          </p:nvSpPr>
          <p:spPr bwMode="auto">
            <a:xfrm flipH="1">
              <a:off x="262" y="4025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Line 127"/>
            <p:cNvSpPr>
              <a:spLocks noChangeShapeType="1"/>
            </p:cNvSpPr>
            <p:nvPr userDrawn="1"/>
          </p:nvSpPr>
          <p:spPr bwMode="auto">
            <a:xfrm>
              <a:off x="262" y="404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Line 128"/>
            <p:cNvSpPr>
              <a:spLocks noChangeShapeType="1"/>
            </p:cNvSpPr>
            <p:nvPr userDrawn="1"/>
          </p:nvSpPr>
          <p:spPr bwMode="auto">
            <a:xfrm flipH="1">
              <a:off x="267" y="4050"/>
              <a:ext cx="167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Line 129"/>
            <p:cNvSpPr>
              <a:spLocks noChangeShapeType="1"/>
            </p:cNvSpPr>
            <p:nvPr userDrawn="1"/>
          </p:nvSpPr>
          <p:spPr bwMode="auto">
            <a:xfrm>
              <a:off x="389" y="4064"/>
              <a:ext cx="3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Line 130"/>
            <p:cNvSpPr>
              <a:spLocks noChangeShapeType="1"/>
            </p:cNvSpPr>
            <p:nvPr userDrawn="1"/>
          </p:nvSpPr>
          <p:spPr bwMode="auto">
            <a:xfrm>
              <a:off x="303" y="4064"/>
              <a:ext cx="5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Line 131"/>
            <p:cNvSpPr>
              <a:spLocks noChangeShapeType="1"/>
            </p:cNvSpPr>
            <p:nvPr userDrawn="1"/>
          </p:nvSpPr>
          <p:spPr bwMode="auto">
            <a:xfrm>
              <a:off x="257" y="4064"/>
              <a:ext cx="1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Line 132"/>
            <p:cNvSpPr>
              <a:spLocks noChangeShapeType="1"/>
            </p:cNvSpPr>
            <p:nvPr userDrawn="1"/>
          </p:nvSpPr>
          <p:spPr bwMode="auto">
            <a:xfrm flipH="1">
              <a:off x="303" y="4079"/>
              <a:ext cx="45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auto">
            <a:xfrm>
              <a:off x="323" y="4089"/>
              <a:ext cx="20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34"/>
            <p:cNvSpPr>
              <a:spLocks noEditPoints="1"/>
            </p:cNvSpPr>
            <p:nvPr userDrawn="1"/>
          </p:nvSpPr>
          <p:spPr bwMode="auto">
            <a:xfrm>
              <a:off x="0" y="3761"/>
              <a:ext cx="333" cy="32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7" y="29"/>
                </a:cxn>
                <a:cxn ang="0">
                  <a:pos x="232" y="9"/>
                </a:cxn>
                <a:cxn ang="0">
                  <a:pos x="242" y="14"/>
                </a:cxn>
                <a:cxn ang="0">
                  <a:pos x="257" y="24"/>
                </a:cxn>
                <a:cxn ang="0">
                  <a:pos x="252" y="58"/>
                </a:cxn>
                <a:cxn ang="0">
                  <a:pos x="303" y="63"/>
                </a:cxn>
                <a:cxn ang="0">
                  <a:pos x="318" y="88"/>
                </a:cxn>
                <a:cxn ang="0">
                  <a:pos x="298" y="112"/>
                </a:cxn>
                <a:cxn ang="0">
                  <a:pos x="303" y="137"/>
                </a:cxn>
                <a:cxn ang="0">
                  <a:pos x="333" y="151"/>
                </a:cxn>
                <a:cxn ang="0">
                  <a:pos x="333" y="181"/>
                </a:cxn>
                <a:cxn ang="0">
                  <a:pos x="298" y="210"/>
                </a:cxn>
                <a:cxn ang="0">
                  <a:pos x="318" y="240"/>
                </a:cxn>
                <a:cxn ang="0">
                  <a:pos x="303" y="259"/>
                </a:cxn>
                <a:cxn ang="0">
                  <a:pos x="262" y="269"/>
                </a:cxn>
                <a:cxn ang="0">
                  <a:pos x="262" y="298"/>
                </a:cxn>
                <a:cxn ang="0">
                  <a:pos x="242" y="308"/>
                </a:cxn>
                <a:cxn ang="0">
                  <a:pos x="217" y="293"/>
                </a:cxn>
                <a:cxn ang="0">
                  <a:pos x="182" y="328"/>
                </a:cxn>
                <a:cxn ang="0">
                  <a:pos x="146" y="328"/>
                </a:cxn>
                <a:cxn ang="0">
                  <a:pos x="136" y="298"/>
                </a:cxn>
                <a:cxn ang="0">
                  <a:pos x="91" y="313"/>
                </a:cxn>
                <a:cxn ang="0">
                  <a:pos x="71" y="298"/>
                </a:cxn>
                <a:cxn ang="0">
                  <a:pos x="71" y="269"/>
                </a:cxn>
                <a:cxn ang="0">
                  <a:pos x="30" y="259"/>
                </a:cxn>
                <a:cxn ang="0">
                  <a:pos x="15" y="240"/>
                </a:cxn>
                <a:cxn ang="0">
                  <a:pos x="35" y="210"/>
                </a:cxn>
                <a:cxn ang="0">
                  <a:pos x="25" y="186"/>
                </a:cxn>
                <a:cxn ang="0">
                  <a:pos x="0" y="176"/>
                </a:cxn>
                <a:cxn ang="0">
                  <a:pos x="0" y="142"/>
                </a:cxn>
                <a:cxn ang="0">
                  <a:pos x="30" y="117"/>
                </a:cxn>
                <a:cxn ang="0">
                  <a:pos x="15" y="93"/>
                </a:cxn>
                <a:cxn ang="0">
                  <a:pos x="30" y="63"/>
                </a:cxn>
                <a:cxn ang="0">
                  <a:pos x="76" y="58"/>
                </a:cxn>
                <a:cxn ang="0">
                  <a:pos x="71" y="29"/>
                </a:cxn>
                <a:cxn ang="0">
                  <a:pos x="101" y="14"/>
                </a:cxn>
                <a:cxn ang="0">
                  <a:pos x="141" y="29"/>
                </a:cxn>
                <a:cxn ang="0">
                  <a:pos x="156" y="0"/>
                </a:cxn>
                <a:cxn ang="0">
                  <a:pos x="177" y="93"/>
                </a:cxn>
                <a:cxn ang="0">
                  <a:pos x="167" y="93"/>
                </a:cxn>
                <a:cxn ang="0">
                  <a:pos x="106" y="93"/>
                </a:cxn>
                <a:cxn ang="0">
                  <a:pos x="91" y="132"/>
                </a:cxn>
                <a:cxn ang="0">
                  <a:pos x="66" y="142"/>
                </a:cxn>
                <a:cxn ang="0">
                  <a:pos x="50" y="181"/>
                </a:cxn>
                <a:cxn ang="0">
                  <a:pos x="61" y="200"/>
                </a:cxn>
                <a:cxn ang="0">
                  <a:pos x="71" y="235"/>
                </a:cxn>
                <a:cxn ang="0">
                  <a:pos x="81" y="240"/>
                </a:cxn>
                <a:cxn ang="0">
                  <a:pos x="131" y="210"/>
                </a:cxn>
                <a:cxn ang="0">
                  <a:pos x="141" y="215"/>
                </a:cxn>
                <a:cxn ang="0">
                  <a:pos x="172" y="200"/>
                </a:cxn>
                <a:cxn ang="0">
                  <a:pos x="187" y="225"/>
                </a:cxn>
                <a:cxn ang="0">
                  <a:pos x="207" y="244"/>
                </a:cxn>
                <a:cxn ang="0">
                  <a:pos x="227" y="249"/>
                </a:cxn>
                <a:cxn ang="0">
                  <a:pos x="252" y="210"/>
                </a:cxn>
                <a:cxn ang="0">
                  <a:pos x="232" y="191"/>
                </a:cxn>
                <a:cxn ang="0">
                  <a:pos x="257" y="147"/>
                </a:cxn>
                <a:cxn ang="0">
                  <a:pos x="267" y="137"/>
                </a:cxn>
                <a:cxn ang="0">
                  <a:pos x="272" y="93"/>
                </a:cxn>
                <a:cxn ang="0">
                  <a:pos x="232" y="98"/>
                </a:cxn>
                <a:cxn ang="0">
                  <a:pos x="197" y="93"/>
                </a:cxn>
              </a:cxnLst>
              <a:rect l="0" t="0" r="r" b="b"/>
              <a:pathLst>
                <a:path w="333" h="328">
                  <a:moveTo>
                    <a:pt x="156" y="0"/>
                  </a:moveTo>
                  <a:lnTo>
                    <a:pt x="177" y="0"/>
                  </a:lnTo>
                  <a:lnTo>
                    <a:pt x="187" y="0"/>
                  </a:lnTo>
                  <a:lnTo>
                    <a:pt x="187" y="29"/>
                  </a:lnTo>
                  <a:lnTo>
                    <a:pt x="212" y="34"/>
                  </a:lnTo>
                  <a:lnTo>
                    <a:pt x="232" y="9"/>
                  </a:lnTo>
                  <a:lnTo>
                    <a:pt x="237" y="14"/>
                  </a:lnTo>
                  <a:lnTo>
                    <a:pt x="242" y="14"/>
                  </a:lnTo>
                  <a:lnTo>
                    <a:pt x="252" y="24"/>
                  </a:lnTo>
                  <a:lnTo>
                    <a:pt x="257" y="24"/>
                  </a:lnTo>
                  <a:lnTo>
                    <a:pt x="267" y="29"/>
                  </a:lnTo>
                  <a:lnTo>
                    <a:pt x="252" y="58"/>
                  </a:lnTo>
                  <a:lnTo>
                    <a:pt x="272" y="73"/>
                  </a:lnTo>
                  <a:lnTo>
                    <a:pt x="303" y="63"/>
                  </a:lnTo>
                  <a:lnTo>
                    <a:pt x="308" y="73"/>
                  </a:lnTo>
                  <a:lnTo>
                    <a:pt x="318" y="88"/>
                  </a:lnTo>
                  <a:lnTo>
                    <a:pt x="323" y="98"/>
                  </a:lnTo>
                  <a:lnTo>
                    <a:pt x="298" y="112"/>
                  </a:lnTo>
                  <a:lnTo>
                    <a:pt x="298" y="117"/>
                  </a:lnTo>
                  <a:lnTo>
                    <a:pt x="303" y="137"/>
                  </a:lnTo>
                  <a:lnTo>
                    <a:pt x="333" y="142"/>
                  </a:lnTo>
                  <a:lnTo>
                    <a:pt x="333" y="151"/>
                  </a:lnTo>
                  <a:lnTo>
                    <a:pt x="333" y="171"/>
                  </a:lnTo>
                  <a:lnTo>
                    <a:pt x="333" y="181"/>
                  </a:lnTo>
                  <a:lnTo>
                    <a:pt x="308" y="186"/>
                  </a:lnTo>
                  <a:lnTo>
                    <a:pt x="298" y="210"/>
                  </a:lnTo>
                  <a:lnTo>
                    <a:pt x="323" y="230"/>
                  </a:lnTo>
                  <a:lnTo>
                    <a:pt x="318" y="240"/>
                  </a:lnTo>
                  <a:lnTo>
                    <a:pt x="308" y="254"/>
                  </a:lnTo>
                  <a:lnTo>
                    <a:pt x="303" y="259"/>
                  </a:lnTo>
                  <a:lnTo>
                    <a:pt x="278" y="249"/>
                  </a:lnTo>
                  <a:lnTo>
                    <a:pt x="262" y="269"/>
                  </a:lnTo>
                  <a:lnTo>
                    <a:pt x="272" y="293"/>
                  </a:lnTo>
                  <a:lnTo>
                    <a:pt x="262" y="298"/>
                  </a:lnTo>
                  <a:lnTo>
                    <a:pt x="247" y="308"/>
                  </a:lnTo>
                  <a:lnTo>
                    <a:pt x="242" y="308"/>
                  </a:lnTo>
                  <a:lnTo>
                    <a:pt x="237" y="313"/>
                  </a:lnTo>
                  <a:lnTo>
                    <a:pt x="217" y="293"/>
                  </a:lnTo>
                  <a:lnTo>
                    <a:pt x="187" y="303"/>
                  </a:lnTo>
                  <a:lnTo>
                    <a:pt x="18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36" y="328"/>
                  </a:lnTo>
                  <a:lnTo>
                    <a:pt x="136" y="298"/>
                  </a:lnTo>
                  <a:lnTo>
                    <a:pt x="111" y="293"/>
                  </a:lnTo>
                  <a:lnTo>
                    <a:pt x="91" y="313"/>
                  </a:lnTo>
                  <a:lnTo>
                    <a:pt x="86" y="308"/>
                  </a:lnTo>
                  <a:lnTo>
                    <a:pt x="71" y="298"/>
                  </a:lnTo>
                  <a:lnTo>
                    <a:pt x="61" y="289"/>
                  </a:lnTo>
                  <a:lnTo>
                    <a:pt x="71" y="269"/>
                  </a:lnTo>
                  <a:lnTo>
                    <a:pt x="56" y="249"/>
                  </a:lnTo>
                  <a:lnTo>
                    <a:pt x="30" y="259"/>
                  </a:lnTo>
                  <a:lnTo>
                    <a:pt x="25" y="254"/>
                  </a:lnTo>
                  <a:lnTo>
                    <a:pt x="15" y="240"/>
                  </a:lnTo>
                  <a:lnTo>
                    <a:pt x="10" y="230"/>
                  </a:lnTo>
                  <a:lnTo>
                    <a:pt x="35" y="210"/>
                  </a:lnTo>
                  <a:lnTo>
                    <a:pt x="25" y="195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25" y="142"/>
                  </a:lnTo>
                  <a:lnTo>
                    <a:pt x="30" y="117"/>
                  </a:lnTo>
                  <a:lnTo>
                    <a:pt x="10" y="98"/>
                  </a:lnTo>
                  <a:lnTo>
                    <a:pt x="15" y="93"/>
                  </a:lnTo>
                  <a:lnTo>
                    <a:pt x="25" y="73"/>
                  </a:lnTo>
                  <a:lnTo>
                    <a:pt x="30" y="63"/>
                  </a:lnTo>
                  <a:lnTo>
                    <a:pt x="56" y="78"/>
                  </a:lnTo>
                  <a:lnTo>
                    <a:pt x="76" y="58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91" y="19"/>
                  </a:lnTo>
                  <a:lnTo>
                    <a:pt x="101" y="14"/>
                  </a:lnTo>
                  <a:lnTo>
                    <a:pt x="116" y="34"/>
                  </a:lnTo>
                  <a:lnTo>
                    <a:pt x="141" y="29"/>
                  </a:lnTo>
                  <a:lnTo>
                    <a:pt x="146" y="0"/>
                  </a:lnTo>
                  <a:lnTo>
                    <a:pt x="156" y="0"/>
                  </a:lnTo>
                  <a:close/>
                  <a:moveTo>
                    <a:pt x="192" y="93"/>
                  </a:moveTo>
                  <a:lnTo>
                    <a:pt x="177" y="93"/>
                  </a:lnTo>
                  <a:lnTo>
                    <a:pt x="172" y="93"/>
                  </a:lnTo>
                  <a:lnTo>
                    <a:pt x="167" y="93"/>
                  </a:lnTo>
                  <a:lnTo>
                    <a:pt x="151" y="93"/>
                  </a:lnTo>
                  <a:lnTo>
                    <a:pt x="106" y="93"/>
                  </a:lnTo>
                  <a:lnTo>
                    <a:pt x="101" y="132"/>
                  </a:lnTo>
                  <a:lnTo>
                    <a:pt x="91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50" y="137"/>
                  </a:lnTo>
                  <a:lnTo>
                    <a:pt x="50" y="181"/>
                  </a:lnTo>
                  <a:lnTo>
                    <a:pt x="61" y="181"/>
                  </a:lnTo>
                  <a:lnTo>
                    <a:pt x="61" y="200"/>
                  </a:lnTo>
                  <a:lnTo>
                    <a:pt x="50" y="205"/>
                  </a:lnTo>
                  <a:lnTo>
                    <a:pt x="71" y="235"/>
                  </a:lnTo>
                  <a:lnTo>
                    <a:pt x="81" y="230"/>
                  </a:lnTo>
                  <a:lnTo>
                    <a:pt x="81" y="240"/>
                  </a:lnTo>
                  <a:lnTo>
                    <a:pt x="106" y="220"/>
                  </a:lnTo>
                  <a:lnTo>
                    <a:pt x="131" y="210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87" y="220"/>
                  </a:lnTo>
                  <a:lnTo>
                    <a:pt x="187" y="225"/>
                  </a:lnTo>
                  <a:lnTo>
                    <a:pt x="192" y="220"/>
                  </a:lnTo>
                  <a:lnTo>
                    <a:pt x="207" y="244"/>
                  </a:lnTo>
                  <a:lnTo>
                    <a:pt x="217" y="244"/>
                  </a:lnTo>
                  <a:lnTo>
                    <a:pt x="227" y="249"/>
                  </a:lnTo>
                  <a:lnTo>
                    <a:pt x="262" y="225"/>
                  </a:lnTo>
                  <a:lnTo>
                    <a:pt x="252" y="210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57" y="191"/>
                  </a:lnTo>
                  <a:lnTo>
                    <a:pt x="257" y="147"/>
                  </a:lnTo>
                  <a:lnTo>
                    <a:pt x="267" y="147"/>
                  </a:lnTo>
                  <a:lnTo>
                    <a:pt x="267" y="137"/>
                  </a:lnTo>
                  <a:lnTo>
                    <a:pt x="272" y="132"/>
                  </a:lnTo>
                  <a:lnTo>
                    <a:pt x="272" y="93"/>
                  </a:lnTo>
                  <a:lnTo>
                    <a:pt x="242" y="98"/>
                  </a:lnTo>
                  <a:lnTo>
                    <a:pt x="232" y="98"/>
                  </a:lnTo>
                  <a:lnTo>
                    <a:pt x="232" y="93"/>
                  </a:lnTo>
                  <a:lnTo>
                    <a:pt x="197" y="93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SzPct val="90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304800"/>
            <a:ext cx="7391400" cy="2116138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Collin County Intermodal Study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752600" y="2590800"/>
            <a:ext cx="6400800" cy="17526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Update to Collin County Commissioners Court</a:t>
            </a:r>
          </a:p>
          <a:p>
            <a:endParaRPr lang="en-US" dirty="0" smtClean="0"/>
          </a:p>
          <a:p>
            <a:r>
              <a:rPr lang="en-US" dirty="0" smtClean="0"/>
              <a:t>Kyler Erhard &amp;</a:t>
            </a:r>
          </a:p>
          <a:p>
            <a:r>
              <a:rPr lang="en-US" dirty="0" smtClean="0"/>
              <a:t>Sandy Wesch, PE, AICP</a:t>
            </a:r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CC9900"/>
                </a:solidFill>
              </a:rPr>
              <a:t>March 29, 2010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dirty="0" smtClean="0"/>
              <a:t>Study requested by Collin County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1313" indent="-341313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meeting in October 2009</a:t>
            </a:r>
          </a:p>
          <a:p>
            <a:pPr marL="341313" indent="-341313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effort by Collin County, NETEX, and NCTCOG</a:t>
            </a:r>
          </a:p>
          <a:p>
            <a:pPr marL="341313" indent="-341313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the study is 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whether or not there is a need for a third intermodal/logistics hub within Collin County, timing, location, and physical and operational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intermodal/logistics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hubs in the region: AllianceTexas and Dallas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logistics hubs are served by both freight rail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trucks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146" name="Picture 2" descr="AFW &amp; DAL Logistics Hub"/>
          <p:cNvPicPr>
            <a:picLocks noChangeAspect="1" noChangeArrowheads="1"/>
          </p:cNvPicPr>
          <p:nvPr/>
        </p:nvPicPr>
        <p:blipFill>
          <a:blip r:embed="rId3" cstate="print"/>
          <a:srcRect l="3144" t="3019" r="2639" b="4292"/>
          <a:stretch>
            <a:fillRect/>
          </a:stretch>
        </p:blipFill>
        <p:spPr bwMode="auto">
          <a:xfrm>
            <a:off x="4802129" y="3581400"/>
            <a:ext cx="4037071" cy="306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3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7500"/>
            <a:ext cx="8001000" cy="1206500"/>
          </a:xfrm>
        </p:spPr>
        <p:txBody>
          <a:bodyPr/>
          <a:lstStyle/>
          <a:p>
            <a:r>
              <a:rPr lang="en-US" dirty="0" smtClean="0"/>
              <a:t>Freight Movement Statistics for the Dallas-Fort Worth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0010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export value of any US metropolitan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largest foreign trade zone in terms of value of foreign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GDP of all metropolitan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largest inland ports in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50 US ports in value of total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shipments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4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 – Feasibility Study</a:t>
            </a:r>
          </a:p>
          <a:p>
            <a:pPr lvl="1"/>
            <a:r>
              <a:rPr lang="en-US" dirty="0" smtClean="0"/>
              <a:t>Estimate the market/need for a 3</a:t>
            </a:r>
            <a:r>
              <a:rPr lang="en-US" baseline="30000" dirty="0" smtClean="0"/>
              <a:t>rd</a:t>
            </a:r>
            <a:r>
              <a:rPr lang="en-US" dirty="0" smtClean="0"/>
              <a:t> intermodal</a:t>
            </a:r>
          </a:p>
          <a:p>
            <a:pPr lvl="1"/>
            <a:r>
              <a:rPr lang="en-US" dirty="0" smtClean="0"/>
              <a:t>Identify potential locations</a:t>
            </a:r>
          </a:p>
          <a:p>
            <a:pPr lvl="1"/>
            <a:r>
              <a:rPr lang="en-US" dirty="0" smtClean="0"/>
              <a:t>Evaluate physical and operational issues </a:t>
            </a:r>
          </a:p>
          <a:p>
            <a:r>
              <a:rPr lang="en-US" dirty="0" smtClean="0"/>
              <a:t>Phase 2 – Implementation Study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Institutional and Organizational Implementation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Plan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Assess Costs, Benefits, and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Revenues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Develop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Financial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Plan</a:t>
            </a:r>
          </a:p>
          <a:p>
            <a:pPr lvl="1"/>
            <a:r>
              <a:rPr lang="en-US" dirty="0"/>
              <a:t>Develop Draft RFP to Investment Community and Regional Rail Operators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5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Study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criteria for </a:t>
            </a:r>
            <a:r>
              <a:rPr lang="en-US" dirty="0" smtClean="0"/>
              <a:t>se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Class I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railroad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ccess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major roadway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</a:t>
            </a:r>
          </a:p>
          <a:p>
            <a:r>
              <a:rPr lang="en-US" dirty="0" smtClean="0"/>
              <a:t>Study areas have a three-mile radius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potential locations identified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#1: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Celina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#2: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Melissa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#3: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Farmersville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#4: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Southeast Collin County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#5: Collin County Regional Airport, McKinney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6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y Area Parcels (map from Tim Nolan).JPG"/>
          <p:cNvPicPr>
            <a:picLocks noChangeAspect="1"/>
          </p:cNvPicPr>
          <p:nvPr/>
        </p:nvPicPr>
        <p:blipFill>
          <a:blip r:embed="rId2" cstate="print"/>
          <a:srcRect l="5183" t="4363" r="20917" b="5273"/>
          <a:stretch>
            <a:fillRect/>
          </a:stretch>
        </p:blipFill>
        <p:spPr>
          <a:xfrm>
            <a:off x="1295400" y="1143000"/>
            <a:ext cx="6858000" cy="5426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65100"/>
            <a:ext cx="7772400" cy="1206500"/>
          </a:xfrm>
        </p:spPr>
        <p:txBody>
          <a:bodyPr/>
          <a:lstStyle/>
          <a:p>
            <a:r>
              <a:rPr lang="en-US" u="sng" dirty="0" smtClean="0"/>
              <a:t>Potential Sites to be Studied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DEF4-C8A2-42FC-8A8E-7CAAC0843C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257175" y="1524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47EC6-E295-44B3-B165-0BC8741AEF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3505200"/>
          </a:xfrm>
        </p:spPr>
        <p:txBody>
          <a:bodyPr/>
          <a:lstStyle/>
          <a:p>
            <a:r>
              <a:rPr lang="en-US" sz="3200" dirty="0" smtClean="0"/>
              <a:t>Develop evaluation criteria </a:t>
            </a:r>
          </a:p>
          <a:p>
            <a:r>
              <a:rPr lang="en-US" sz="3200" dirty="0" smtClean="0"/>
              <a:t>Continue data collection</a:t>
            </a:r>
          </a:p>
          <a:p>
            <a:r>
              <a:rPr lang="en-US" sz="3200" dirty="0" smtClean="0"/>
              <a:t>Evaluate potential locations</a:t>
            </a:r>
          </a:p>
          <a:p>
            <a:r>
              <a:rPr lang="en-US" sz="3200" dirty="0" smtClean="0"/>
              <a:t>Make recommendation</a:t>
            </a:r>
          </a:p>
          <a:p>
            <a:r>
              <a:rPr lang="en-US" sz="3200" dirty="0" smtClean="0"/>
              <a:t>Develop final report</a:t>
            </a:r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175" y="152400"/>
            <a:ext cx="304800" cy="304800"/>
          </a:xfrm>
        </p:spPr>
        <p:txBody>
          <a:bodyPr/>
          <a:lstStyle/>
          <a:p>
            <a:fld id="{94E47EC6-E295-44B3-B165-0BC8741AEFD9}" type="slidenum">
              <a:rPr lang="en-US" smtClean="0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25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Estimated completion date: 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September 2010 for Phase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_NCTCOG Templat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_NCTCOG Template Basic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CTCOG Template Basic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CTCOG Template Basic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CTCOG Template Basic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CTCOG Template Basic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CTCOG Template Basic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D:\TEMP\A_NCTCOG Template Basic.pot</Template>
  <TotalTime>216</TotalTime>
  <Words>324</Words>
  <Application>Microsoft Office PowerPoint</Application>
  <PresentationFormat>On-screen Show (4:3)</PresentationFormat>
  <Paragraphs>62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A_NCTCOG Template Basic</vt:lpstr>
      <vt:lpstr>Collin County Intermodal Study</vt:lpstr>
      <vt:lpstr>Study Overview</vt:lpstr>
      <vt:lpstr>Background</vt:lpstr>
      <vt:lpstr>Freight Movement Statistics for the Dallas-Fort Worth Region</vt:lpstr>
      <vt:lpstr>Study Phases</vt:lpstr>
      <vt:lpstr>Establishment of Study Areas</vt:lpstr>
      <vt:lpstr>Potential Sites to be Studied</vt:lpstr>
      <vt:lpstr>Next Steps</vt:lpstr>
    </vt:vector>
  </TitlesOfParts>
  <Company>NCTCOG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bwalsh</dc:creator>
  <cp:lastModifiedBy>Georgia Shepherd</cp:lastModifiedBy>
  <cp:revision>23</cp:revision>
  <dcterms:created xsi:type="dcterms:W3CDTF">2004-03-25T20:22:55Z</dcterms:created>
  <dcterms:modified xsi:type="dcterms:W3CDTF">2010-03-26T18:31:18Z</dcterms:modified>
</cp:coreProperties>
</file>