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7" r:id="rId2"/>
    <p:sldId id="258" r:id="rId3"/>
    <p:sldId id="260" r:id="rId4"/>
    <p:sldId id="269" r:id="rId5"/>
    <p:sldId id="263" r:id="rId6"/>
    <p:sldId id="264" r:id="rId7"/>
    <p:sldId id="265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335" autoAdjust="0"/>
  </p:normalViewPr>
  <p:slideViewPr>
    <p:cSldViewPr>
      <p:cViewPr>
        <p:scale>
          <a:sx n="107" d="100"/>
          <a:sy n="107" d="100"/>
        </p:scale>
        <p:origin x="-1098" y="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F9BCC5-7827-4D63-B78D-77C37C2BD64A}" type="datetimeFigureOut">
              <a:rPr lang="en-US" smtClean="0"/>
              <a:pPr/>
              <a:t>3/13/2011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ECB329-224F-4528-8953-22E4850F865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5856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CB329-224F-4528-8953-22E4850F8658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CB329-224F-4528-8953-22E4850F8658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CB329-224F-4528-8953-22E4850F8658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CB329-224F-4528-8953-22E4850F8658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CB329-224F-4528-8953-22E4850F8658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CB329-224F-4528-8953-22E4850F8658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CB329-224F-4528-8953-22E4850F8658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4572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US" sz="2400" dirty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4099" name="AutoShape 3"/>
          <p:cNvSpPr>
            <a:spLocks noChangeArrowheads="1"/>
          </p:cNvSpPr>
          <p:nvPr/>
        </p:nvSpPr>
        <p:spPr bwMode="auto">
          <a:xfrm>
            <a:off x="685800" y="990600"/>
            <a:ext cx="5181600" cy="1905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US" sz="2400" dirty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36576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4102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103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4104" name="Rectangle 8"/>
          <p:cNvSpPr>
            <a:spLocks noGrp="1" noChangeArrowheads="1"/>
          </p:cNvSpPr>
          <p:nvPr>
            <p:ph type="dt" sz="quarter" idx="2"/>
          </p:nvPr>
        </p:nvSpPr>
        <p:spPr>
          <a:xfrm>
            <a:off x="2667000" y="6553200"/>
            <a:ext cx="19050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B95CAC-716E-48B0-8CF7-EA4F64EB8B36}" type="datetimeFigureOut">
              <a:rPr lang="en-US" smtClean="0"/>
              <a:pPr/>
              <a:t>3/13/2011</a:t>
            </a:fld>
            <a:endParaRPr lang="en-US" dirty="0"/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ftr" sz="quarter" idx="3"/>
          </p:nvPr>
        </p:nvSpPr>
        <p:spPr>
          <a:xfrm>
            <a:off x="5195888" y="6553200"/>
            <a:ext cx="3279775" cy="304800"/>
          </a:xfrm>
        </p:spPr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525" y="6359525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fld id="{833C95E2-FD18-45B4-8E8A-67D345F43EC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936625" y="1425575"/>
            <a:ext cx="7772400" cy="1143000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B95CAC-716E-48B0-8CF7-EA4F64EB8B36}" type="datetimeFigureOut">
              <a:rPr lang="en-US" smtClean="0"/>
              <a:pPr/>
              <a:t>3/13/2011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3C95E2-FD18-45B4-8E8A-67D345F43EC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5150" y="762000"/>
            <a:ext cx="200025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762000"/>
            <a:ext cx="584835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B95CAC-716E-48B0-8CF7-EA4F64EB8B36}" type="datetimeFigureOut">
              <a:rPr lang="en-US" smtClean="0"/>
              <a:pPr/>
              <a:t>3/13/2011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3C95E2-FD18-45B4-8E8A-67D345F43EC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0"/>
            <a:ext cx="8001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914400" y="2362200"/>
            <a:ext cx="3924300" cy="3733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91100" y="2362200"/>
            <a:ext cx="39243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010400" y="65532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fld id="{A5B95CAC-716E-48B0-8CF7-EA4F64EB8B36}" type="datetimeFigureOut">
              <a:rPr lang="en-US" smtClean="0"/>
              <a:pPr/>
              <a:t>3/13/2011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936875" y="6529388"/>
            <a:ext cx="2895600" cy="3048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38" y="6343650"/>
            <a:ext cx="587375" cy="488950"/>
          </a:xfrm>
        </p:spPr>
        <p:txBody>
          <a:bodyPr/>
          <a:lstStyle>
            <a:lvl1pPr>
              <a:defRPr/>
            </a:lvl1pPr>
          </a:lstStyle>
          <a:p>
            <a:fld id="{833C95E2-FD18-45B4-8E8A-67D345F43EC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B95CAC-716E-48B0-8CF7-EA4F64EB8B36}" type="datetimeFigureOut">
              <a:rPr lang="en-US" smtClean="0"/>
              <a:pPr/>
              <a:t>3/13/2011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3C95E2-FD18-45B4-8E8A-67D345F43EC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B95CAC-716E-48B0-8CF7-EA4F64EB8B36}" type="datetimeFigureOut">
              <a:rPr lang="en-US" smtClean="0"/>
              <a:pPr/>
              <a:t>3/13/2011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3C95E2-FD18-45B4-8E8A-67D345F43EC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362200"/>
            <a:ext cx="39243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1100" y="2362200"/>
            <a:ext cx="39243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B95CAC-716E-48B0-8CF7-EA4F64EB8B36}" type="datetimeFigureOut">
              <a:rPr lang="en-US" smtClean="0"/>
              <a:pPr/>
              <a:t>3/13/2011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3C95E2-FD18-45B4-8E8A-67D345F43EC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B95CAC-716E-48B0-8CF7-EA4F64EB8B36}" type="datetimeFigureOut">
              <a:rPr lang="en-US" smtClean="0"/>
              <a:pPr/>
              <a:t>3/13/2011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3C95E2-FD18-45B4-8E8A-67D345F43EC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B95CAC-716E-48B0-8CF7-EA4F64EB8B36}" type="datetimeFigureOut">
              <a:rPr lang="en-US" smtClean="0"/>
              <a:pPr/>
              <a:t>3/13/2011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3C95E2-FD18-45B4-8E8A-67D345F43EC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B95CAC-716E-48B0-8CF7-EA4F64EB8B36}" type="datetimeFigureOut">
              <a:rPr lang="en-US" smtClean="0"/>
              <a:pPr/>
              <a:t>3/13/2011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3C95E2-FD18-45B4-8E8A-67D345F43EC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B95CAC-716E-48B0-8CF7-EA4F64EB8B36}" type="datetimeFigureOut">
              <a:rPr lang="en-US" smtClean="0"/>
              <a:pPr/>
              <a:t>3/13/2011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3C95E2-FD18-45B4-8E8A-67D345F43EC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B95CAC-716E-48B0-8CF7-EA4F64EB8B36}" type="datetimeFigureOut">
              <a:rPr lang="en-US" smtClean="0"/>
              <a:pPr/>
              <a:t>3/13/2011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3C95E2-FD18-45B4-8E8A-67D345F43EC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3200400" cy="6858000"/>
            <a:chOff x="0" y="0"/>
            <a:chExt cx="2016" cy="4320"/>
          </a:xfrm>
        </p:grpSpPr>
        <p:sp>
          <p:nvSpPr>
            <p:cNvPr id="307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076" name="Rectangle 4"/>
            <p:cNvSpPr>
              <a:spLocks noChangeArrowheads="1"/>
            </p:cNvSpPr>
            <p:nvPr/>
          </p:nvSpPr>
          <p:spPr bwMode="auto">
            <a:xfrm>
              <a:off x="432" y="0"/>
              <a:ext cx="1584" cy="6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762000" y="762000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US" sz="2400" dirty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762000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362200"/>
            <a:ext cx="8001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04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fld id="{A5B95CAC-716E-48B0-8CF7-EA4F64EB8B36}" type="datetimeFigureOut">
              <a:rPr lang="en-US" smtClean="0"/>
              <a:pPr/>
              <a:t>3/13/2011</a:t>
            </a:fld>
            <a:endParaRPr lang="en-US" dirty="0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36875" y="6529388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3436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  <a:spAutoFit/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2600" b="1">
                <a:solidFill>
                  <a:schemeClr val="bg1"/>
                </a:solidFill>
              </a:defRPr>
            </a:lvl1pPr>
          </a:lstStyle>
          <a:p>
            <a:fld id="{833C95E2-FD18-45B4-8E8A-67D345F43EC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228600" y="1981200"/>
            <a:ext cx="7391400" cy="319088"/>
            <a:chOff x="144" y="1248"/>
            <a:chExt cx="4656" cy="201"/>
          </a:xfrm>
        </p:grpSpPr>
        <p:sp>
          <p:nvSpPr>
            <p:cNvPr id="3084" name="AutoShape 12"/>
            <p:cNvSpPr>
              <a:spLocks noChangeArrowheads="1"/>
            </p:cNvSpPr>
            <p:nvPr/>
          </p:nvSpPr>
          <p:spPr bwMode="auto">
            <a:xfrm>
              <a:off x="384" y="1248"/>
              <a:ext cx="4416" cy="200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085" name="AutoShape 13"/>
            <p:cNvSpPr>
              <a:spLocks noChangeArrowheads="1"/>
            </p:cNvSpPr>
            <p:nvPr/>
          </p:nvSpPr>
          <p:spPr bwMode="auto">
            <a:xfrm flipH="1">
              <a:off x="144" y="1248"/>
              <a:ext cx="248" cy="201"/>
            </a:xfrm>
            <a:prstGeom prst="flowChartDelay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dirty="0" smtClean="0"/>
              <a:t>Efficiency for the Future</a:t>
            </a:r>
            <a:endParaRPr lang="en-US" sz="2400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smtClean="0"/>
              <a:t>Collin County Printer Refresh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410200" y="5638800"/>
            <a:ext cx="1770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March 28, 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 Condition</a:t>
            </a:r>
            <a:endParaRPr lang="en-US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85800" y="2362200"/>
            <a:ext cx="75438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 smtClean="0"/>
              <a:t>1.25 Output Devices per </a:t>
            </a:r>
            <a:r>
              <a:rPr lang="en-US" sz="2000" dirty="0" smtClean="0"/>
              <a:t>person</a:t>
            </a:r>
            <a:endParaRPr lang="en-US" sz="2000" dirty="0" smtClean="0"/>
          </a:p>
          <a:p>
            <a:pPr lvl="1">
              <a:lnSpc>
                <a:spcPct val="90000"/>
              </a:lnSpc>
            </a:pPr>
            <a:r>
              <a:rPr lang="en-US" sz="1800" dirty="0" smtClean="0"/>
              <a:t>Nearly 2200 output devices for 1700+ employees </a:t>
            </a:r>
          </a:p>
          <a:p>
            <a:pPr lvl="1">
              <a:lnSpc>
                <a:spcPct val="90000"/>
              </a:lnSpc>
            </a:pPr>
            <a:r>
              <a:rPr lang="en-US" sz="1800" b="1" dirty="0" smtClean="0"/>
              <a:t>1278 Printers </a:t>
            </a:r>
            <a:r>
              <a:rPr lang="en-US" sz="1800" dirty="0" smtClean="0"/>
              <a:t>(.75 printers per person)</a:t>
            </a: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2000" dirty="0" smtClean="0"/>
              <a:t>Disparate equipment hinders efficiency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20 different manufactures, 208 unique models 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Aging Fleet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75% &gt; </a:t>
            </a:r>
            <a:r>
              <a:rPr lang="en-US" sz="1800" dirty="0" smtClean="0"/>
              <a:t>7 </a:t>
            </a:r>
            <a:r>
              <a:rPr lang="en-US" sz="1800" dirty="0" smtClean="0"/>
              <a:t>years old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45% &gt; </a:t>
            </a:r>
            <a:r>
              <a:rPr lang="en-US" sz="1800" dirty="0" smtClean="0"/>
              <a:t>8 </a:t>
            </a:r>
            <a:r>
              <a:rPr lang="en-US" sz="1800" dirty="0" smtClean="0"/>
              <a:t>years old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Limited ability to support Windows </a:t>
            </a:r>
            <a:r>
              <a:rPr lang="en-US" sz="1800" dirty="0" smtClean="0"/>
              <a:t>7</a:t>
            </a:r>
            <a:r>
              <a:rPr lang="en-US" sz="1800" dirty="0" smtClean="0"/>
              <a:t> </a:t>
            </a:r>
            <a:r>
              <a:rPr lang="en-US" sz="1800" dirty="0" smtClean="0"/>
              <a:t>– rollout in 2011 &amp; 2012</a:t>
            </a:r>
            <a:endParaRPr lang="en-US" sz="1800" dirty="0" smtClean="0"/>
          </a:p>
          <a:p>
            <a:pPr>
              <a:lnSpc>
                <a:spcPct val="90000"/>
              </a:lnSpc>
            </a:pPr>
            <a:r>
              <a:rPr lang="en-US" sz="2000" dirty="0" smtClean="0"/>
              <a:t>Widely varying annual costs for repair/replacement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Average repair costs Approx. $300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Uncontrolled consumables usage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Little to no security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Minimal duplex capability</a:t>
            </a:r>
            <a:endParaRPr lang="en-US" sz="1800" dirty="0"/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6346594" y="0"/>
          <a:ext cx="2797405" cy="1981199"/>
        </p:xfrm>
        <a:graphic>
          <a:graphicData uri="http://schemas.openxmlformats.org/presentationml/2006/ole">
            <p:oleObj spid="_x0000_s1029" name="Bitmap Image" r:id="rId4" imgW="4420217" imgH="5866667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Condition</a:t>
            </a:r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2286000"/>
            <a:ext cx="8001000" cy="3733800"/>
          </a:xfrm>
        </p:spPr>
        <p:txBody>
          <a:bodyPr/>
          <a:lstStyle/>
          <a:p>
            <a:r>
              <a:rPr lang="en-US" sz="2000" dirty="0" smtClean="0"/>
              <a:t>0.2 Printers per person (Five employees per printer)</a:t>
            </a:r>
          </a:p>
          <a:p>
            <a:pPr lvl="1"/>
            <a:r>
              <a:rPr lang="en-US" sz="1600" b="1" dirty="0" smtClean="0"/>
              <a:t>240 Printers</a:t>
            </a:r>
            <a:endParaRPr lang="en-US" sz="1600" b="1" dirty="0"/>
          </a:p>
          <a:p>
            <a:r>
              <a:rPr lang="en-US" sz="2000" dirty="0" smtClean="0"/>
              <a:t>Common manufacturer/models</a:t>
            </a:r>
          </a:p>
          <a:p>
            <a:r>
              <a:rPr lang="en-US" sz="2000" dirty="0" smtClean="0"/>
              <a:t>Modernized fleet</a:t>
            </a:r>
          </a:p>
          <a:p>
            <a:pPr lvl="1"/>
            <a:r>
              <a:rPr lang="en-US" sz="1600" dirty="0" smtClean="0"/>
              <a:t>Lower power consumption</a:t>
            </a:r>
          </a:p>
          <a:p>
            <a:pPr lvl="1"/>
            <a:r>
              <a:rPr lang="en-US" sz="1600" dirty="0" smtClean="0"/>
              <a:t>Support for newer operating systems</a:t>
            </a:r>
          </a:p>
          <a:p>
            <a:r>
              <a:rPr lang="en-US" sz="2000" dirty="0" smtClean="0"/>
              <a:t>Controlled repair costs (majority covered under warranty)</a:t>
            </a:r>
          </a:p>
          <a:p>
            <a:r>
              <a:rPr lang="en-US" sz="2000" dirty="0" smtClean="0"/>
              <a:t>Reduced &amp; controlled consumables usage</a:t>
            </a:r>
          </a:p>
          <a:p>
            <a:pPr lvl="1"/>
            <a:r>
              <a:rPr lang="en-US" sz="1600" dirty="0" smtClean="0"/>
              <a:t>Secure printing - Prints only upon demand (key code/badge)</a:t>
            </a:r>
          </a:p>
          <a:p>
            <a:pPr lvl="1"/>
            <a:r>
              <a:rPr lang="en-US" sz="1600" dirty="0" smtClean="0"/>
              <a:t>Forced duplex printing reducing paper costs</a:t>
            </a:r>
          </a:p>
          <a:p>
            <a:pPr lvl="1"/>
            <a:r>
              <a:rPr lang="en-US" sz="1600" dirty="0" smtClean="0"/>
              <a:t>Forced toner saver reducing consumable costs</a:t>
            </a:r>
          </a:p>
          <a:p>
            <a:r>
              <a:rPr lang="en-US" sz="2000" dirty="0" smtClean="0"/>
              <a:t>Additional Benefits</a:t>
            </a:r>
          </a:p>
          <a:p>
            <a:pPr lvl="1"/>
            <a:r>
              <a:rPr lang="en-US" sz="1600" dirty="0" smtClean="0"/>
              <a:t>More pages per minute – higher productivity; greater device utilization</a:t>
            </a:r>
          </a:p>
          <a:p>
            <a:pPr lvl="1"/>
            <a:r>
              <a:rPr lang="en-US" sz="1600" dirty="0" smtClean="0"/>
              <a:t>Remote / Dynamic re-rerouting of printing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 Costing Detail – 240 Printers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600200" y="2667000"/>
          <a:ext cx="6172200" cy="2590800"/>
        </p:xfrm>
        <a:graphic>
          <a:graphicData uri="http://schemas.openxmlformats.org/drawingml/2006/table">
            <a:tbl>
              <a:tblPr/>
              <a:tblGrid>
                <a:gridCol w="1079639"/>
                <a:gridCol w="1079639"/>
                <a:gridCol w="1321763"/>
                <a:gridCol w="1417026"/>
                <a:gridCol w="1274133"/>
              </a:tblGrid>
              <a:tr h="45720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Quantity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Price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Price w/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warrantee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Black/White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$1,300.00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$1,900.00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$235,600.00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Color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$1,900.00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$2,100.00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$157,500.00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Multi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$3,200.00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$4,900.00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$200,900.00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4795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$594,000.00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447800" y="5638800"/>
            <a:ext cx="655320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Average device cost:  $2475 (incl. warranty)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</a:t>
            </a:r>
            <a:endParaRPr lang="en-US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914400" y="2362200"/>
            <a:ext cx="8001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tabLst/>
              <a:defRPr/>
            </a:pPr>
            <a:r>
              <a:rPr lang="en-US" sz="2000" kern="0" dirty="0" smtClean="0">
                <a:solidFill>
                  <a:schemeClr val="tx1"/>
                </a:solidFill>
                <a:latin typeface="+mn-lt"/>
              </a:rPr>
              <a:t>Budget a printer refresh program with </a:t>
            </a:r>
            <a:r>
              <a:rPr lang="en-US" sz="2000" kern="0" dirty="0" smtClean="0">
                <a:solidFill>
                  <a:schemeClr val="tx1"/>
                </a:solidFill>
                <a:latin typeface="+mn-lt"/>
              </a:rPr>
              <a:t>funding </a:t>
            </a:r>
            <a:r>
              <a:rPr lang="en-US" sz="2000" kern="0" dirty="0" smtClean="0">
                <a:solidFill>
                  <a:schemeClr val="tx1"/>
                </a:solidFill>
                <a:latin typeface="+mn-lt"/>
              </a:rPr>
              <a:t>to begin process impro</a:t>
            </a:r>
            <a:r>
              <a:rPr lang="en-US" sz="2000" kern="0" dirty="0" smtClean="0"/>
              <a:t>vement for </a:t>
            </a:r>
            <a:r>
              <a:rPr lang="en-US" sz="2000" kern="0" dirty="0" smtClean="0"/>
              <a:t>FY12 Budget  $40,000.00.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tabLst/>
              <a:defRPr/>
            </a:pPr>
            <a:endParaRPr lang="en-US" sz="2000" kern="0" dirty="0" smtClean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tabLst/>
              <a:defRPr/>
            </a:pPr>
            <a:r>
              <a:rPr lang="en-US" sz="2000" kern="0" dirty="0" smtClean="0"/>
              <a:t>Recommend use of maintenance savings for CISCO contract to cover cost.</a:t>
            </a:r>
            <a:endParaRPr lang="en-US" sz="2000" kern="0" dirty="0" smtClean="0">
              <a:solidFill>
                <a:schemeClr val="tx1"/>
              </a:solidFill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Implement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 policy of printer usage that works towards a 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5:1 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ratio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/>
            </a:pPr>
            <a:r>
              <a:rPr lang="en-US" sz="2000" kern="0" baseline="0" dirty="0" smtClean="0">
                <a:solidFill>
                  <a:schemeClr val="tx1"/>
                </a:solidFill>
                <a:latin typeface="+mn-lt"/>
              </a:rPr>
              <a:t>Initial</a:t>
            </a:r>
            <a:r>
              <a:rPr lang="en-US" sz="2000" kern="0" dirty="0" smtClean="0">
                <a:solidFill>
                  <a:schemeClr val="tx1"/>
                </a:solidFill>
                <a:latin typeface="+mn-lt"/>
              </a:rPr>
              <a:t> target will be 5:1 ratio at time of first </a:t>
            </a:r>
            <a:r>
              <a:rPr lang="en-US" sz="2000" kern="0" dirty="0" smtClean="0">
                <a:solidFill>
                  <a:schemeClr val="tx1"/>
                </a:solidFill>
                <a:latin typeface="+mn-lt"/>
              </a:rPr>
              <a:t>implementation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– A printer refresh program will…</a:t>
            </a:r>
            <a:endParaRPr lang="en-US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Significantly reduce yearly operating costs</a:t>
            </a:r>
          </a:p>
          <a:p>
            <a:pPr lvl="1"/>
            <a:r>
              <a:rPr lang="en-US" sz="1800" dirty="0" smtClean="0"/>
              <a:t>As Collin County Grows the costs associated with this growth is </a:t>
            </a:r>
            <a:r>
              <a:rPr lang="en-US" sz="1800" dirty="0" smtClean="0"/>
              <a:t>minimized without </a:t>
            </a:r>
            <a:r>
              <a:rPr lang="en-US" sz="1800" dirty="0" smtClean="0"/>
              <a:t>loss of functionality</a:t>
            </a:r>
          </a:p>
          <a:p>
            <a:r>
              <a:rPr lang="en-US" sz="1800" dirty="0" smtClean="0"/>
              <a:t>Reduce toner costs by 25 to 30 %</a:t>
            </a:r>
          </a:p>
          <a:p>
            <a:r>
              <a:rPr lang="en-US" sz="1800" dirty="0" smtClean="0"/>
              <a:t>Reduce paper usage by 15 to 25 %</a:t>
            </a:r>
          </a:p>
          <a:p>
            <a:r>
              <a:rPr lang="en-US" sz="1800" dirty="0" smtClean="0"/>
              <a:t>Reduce energy costs by 50 to 60 %</a:t>
            </a:r>
          </a:p>
          <a:p>
            <a:r>
              <a:rPr lang="en-US" sz="1800" dirty="0" smtClean="0"/>
              <a:t>Provide Secure printing of confidential information</a:t>
            </a:r>
          </a:p>
          <a:p>
            <a:r>
              <a:rPr lang="en-US" sz="1800" dirty="0" smtClean="0"/>
              <a:t>Reducing repair costs and over a period of years, eliminating them by converting to warrantee repairs</a:t>
            </a:r>
          </a:p>
          <a:p>
            <a:r>
              <a:rPr lang="en-US" sz="1800" dirty="0" smtClean="0"/>
              <a:t>Reduce technical support with enhanced configuration options and standardized device drivers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  <a:r>
              <a:rPr lang="en-US" dirty="0" smtClean="0"/>
              <a:t>??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apsules">
  <a:themeElements>
    <a:clrScheme name="">
      <a:dk1>
        <a:srgbClr val="003366"/>
      </a:dk1>
      <a:lt1>
        <a:srgbClr val="FFFFFF"/>
      </a:lt1>
      <a:dk2>
        <a:srgbClr val="009C98"/>
      </a:dk2>
      <a:lt2>
        <a:srgbClr val="003366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666699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1">
                <a:gamma/>
                <a:shade val="50196"/>
                <a:invGamma/>
              </a:schemeClr>
            </a:gs>
          </a:gsLst>
          <a:path path="rect">
            <a:fillToRect l="50000" t="50000" r="50000" b="50000"/>
          </a:path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75000"/>
          <a:buFont typeface="Wingdings" pitchFamily="2" charset="2"/>
          <a:buChar char="l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accent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1">
                <a:gamma/>
                <a:shade val="50196"/>
                <a:invGamma/>
              </a:schemeClr>
            </a:gs>
          </a:gsLst>
          <a:path path="rect">
            <a:fillToRect l="50000" t="50000" r="50000" b="50000"/>
          </a:path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75000"/>
          <a:buFont typeface="Wingdings" pitchFamily="2" charset="2"/>
          <a:buChar char="l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accent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1832</TotalTime>
  <Words>378</Words>
  <Application>Microsoft Office PowerPoint</Application>
  <PresentationFormat>On-screen Show (4:3)</PresentationFormat>
  <Paragraphs>83</Paragraphs>
  <Slides>7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Capsules</vt:lpstr>
      <vt:lpstr>Bitmap Image</vt:lpstr>
      <vt:lpstr>Collin County Printer Refresh</vt:lpstr>
      <vt:lpstr>Present Condition</vt:lpstr>
      <vt:lpstr>Future Condition</vt:lpstr>
      <vt:lpstr>Full Costing Detail – 240 Printers</vt:lpstr>
      <vt:lpstr>Recommendation</vt:lpstr>
      <vt:lpstr>Conclusion – A printer refresh program will…</vt:lpstr>
      <vt:lpstr>Questions??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Collin County Printer Refresh</dc:title>
  <dc:creator>Family PC</dc:creator>
  <cp:lastModifiedBy>carens</cp:lastModifiedBy>
  <cp:revision>97</cp:revision>
  <dcterms:created xsi:type="dcterms:W3CDTF">2010-02-20T05:06:58Z</dcterms:created>
  <dcterms:modified xsi:type="dcterms:W3CDTF">2011-03-13T20:50:13Z</dcterms:modified>
</cp:coreProperties>
</file>