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05" r:id="rId3"/>
    <p:sldId id="259" r:id="rId4"/>
    <p:sldId id="304" r:id="rId5"/>
    <p:sldId id="274" r:id="rId6"/>
    <p:sldId id="303" r:id="rId7"/>
    <p:sldId id="262" r:id="rId8"/>
    <p:sldId id="263" r:id="rId9"/>
    <p:sldId id="291" r:id="rId10"/>
    <p:sldId id="296" r:id="rId11"/>
    <p:sldId id="297" r:id="rId12"/>
    <p:sldId id="298" r:id="rId13"/>
    <p:sldId id="299" r:id="rId14"/>
    <p:sldId id="264" r:id="rId15"/>
    <p:sldId id="302" r:id="rId16"/>
    <p:sldId id="307" r:id="rId17"/>
    <p:sldId id="292" r:id="rId18"/>
    <p:sldId id="275" r:id="rId19"/>
    <p:sldId id="288" r:id="rId20"/>
    <p:sldId id="308" r:id="rId21"/>
    <p:sldId id="309" r:id="rId22"/>
    <p:sldId id="289" r:id="rId23"/>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72" autoAdjust="0"/>
    <p:restoredTop sz="94660"/>
  </p:normalViewPr>
  <p:slideViewPr>
    <p:cSldViewPr>
      <p:cViewPr varScale="1">
        <p:scale>
          <a:sx n="96" d="100"/>
          <a:sy n="96"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dirty="0"/>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a:defRPr sz="1200"/>
            </a:lvl1pPr>
          </a:lstStyle>
          <a:p>
            <a:fld id="{03291E68-46EB-4A70-B73E-51A136CB6E4D}" type="datetimeFigureOut">
              <a:rPr lang="en-US" smtClean="0"/>
              <a:pPr/>
              <a:t>3/13/2011</a:t>
            </a:fld>
            <a:endParaRPr lang="en-US" dirty="0"/>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endParaRPr lang="en-US" dirty="0"/>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a:defRPr sz="1200"/>
            </a:lvl1pPr>
          </a:lstStyle>
          <a:p>
            <a:fld id="{3DADA6EB-673A-4D77-A97B-B886C5A1F4E2}"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25000" lnSpcReduction="20000"/>
          </a:bodyPr>
          <a:lstStyle/>
          <a:p>
            <a:r>
              <a:rPr lang="en-US" sz="1400" b="1" dirty="0" smtClean="0"/>
              <a:t>Custom animation effects: object spins on end</a:t>
            </a:r>
          </a:p>
          <a:p>
            <a:r>
              <a:rPr lang="en-US" sz="1400" dirty="0" smtClean="0"/>
              <a:t>(Advanced)</a:t>
            </a:r>
          </a:p>
          <a:p>
            <a:endParaRPr lang="en-US" dirty="0" smtClean="0"/>
          </a:p>
          <a:p>
            <a:endParaRPr lang="en-US" dirty="0" smtClean="0"/>
          </a:p>
          <a:p>
            <a:r>
              <a:rPr lang="en-US" dirty="0" smtClean="0"/>
              <a:t>To reproduce the background effects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Slides</a:t>
            </a:r>
            <a:r>
              <a:rPr lang="en-US" dirty="0" smtClean="0"/>
              <a:t> group, click </a:t>
            </a:r>
            <a:r>
              <a:rPr lang="en-US" b="1" dirty="0" smtClean="0"/>
              <a:t>Layout</a:t>
            </a:r>
            <a:r>
              <a:rPr lang="en-US" dirty="0" smtClean="0"/>
              <a:t>, and then click </a:t>
            </a:r>
            <a:r>
              <a:rPr lang="en-US" b="1" dirty="0" smtClean="0"/>
              <a:t>Blank</a:t>
            </a:r>
            <a:r>
              <a:rPr lang="en-US" dirty="0" smtClean="0"/>
              <a:t>.</a:t>
            </a:r>
          </a:p>
          <a:p>
            <a:pPr marL="233218" indent="-233218">
              <a:buFont typeface="+mj-lt"/>
              <a:buAutoNum type="arabicPeriod"/>
            </a:pPr>
            <a:r>
              <a:rPr lang="en-US" dirty="0" smtClean="0"/>
              <a:t>Right-click the slide background area, and then click </a:t>
            </a:r>
            <a:r>
              <a:rPr lang="en-US" b="1" dirty="0" smtClean="0"/>
              <a:t>Format Background</a:t>
            </a:r>
            <a:r>
              <a:rPr lang="en-US" dirty="0" smtClean="0"/>
              <a:t>. In the </a:t>
            </a:r>
            <a:r>
              <a:rPr lang="en-US" b="1" dirty="0" smtClean="0"/>
              <a:t>Format Background </a:t>
            </a:r>
            <a:r>
              <a:rPr lang="en-US" dirty="0" smtClean="0"/>
              <a:t>dialog box, click </a:t>
            </a:r>
            <a:r>
              <a:rPr lang="en-US" b="1" dirty="0" smtClean="0"/>
              <a:t>Fill</a:t>
            </a:r>
            <a:r>
              <a:rPr lang="en-US" dirty="0" smtClean="0"/>
              <a:t> in the left pane, and then select </a:t>
            </a:r>
            <a:r>
              <a:rPr lang="en-US" b="1" dirty="0" smtClean="0"/>
              <a:t>Solid fill</a:t>
            </a:r>
            <a:r>
              <a:rPr lang="en-US" dirty="0" smtClean="0"/>
              <a:t> in the </a:t>
            </a:r>
            <a:r>
              <a:rPr lang="en-US" b="1" dirty="0" smtClean="0"/>
              <a:t>Fill</a:t>
            </a:r>
            <a:r>
              <a:rPr lang="en-US" dirty="0" smtClean="0"/>
              <a:t> pane.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a:t>
            </a:r>
          </a:p>
          <a:p>
            <a:endParaRPr lang="en-US" dirty="0" smtClean="0"/>
          </a:p>
          <a:p>
            <a:endParaRPr lang="en-US" dirty="0" smtClean="0"/>
          </a:p>
          <a:p>
            <a:r>
              <a:rPr lang="en-US" dirty="0" smtClean="0"/>
              <a:t>To reproduce the rectangle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Rectangles</a:t>
            </a:r>
            <a:r>
              <a:rPr lang="en-US" dirty="0" smtClean="0"/>
              <a:t> click </a:t>
            </a:r>
            <a:r>
              <a:rPr lang="en-US" b="1" dirty="0" smtClean="0"/>
              <a:t>Rounded Rectangle </a:t>
            </a:r>
            <a:r>
              <a:rPr lang="en-US" dirty="0" smtClean="0"/>
              <a:t>(second option from the left). On the slide, drag to draw a rounded rectangle.</a:t>
            </a:r>
          </a:p>
          <a:p>
            <a:pPr marL="233218" indent="-233218" defTabSz="932871">
              <a:buFont typeface="+mj-lt"/>
              <a:buAutoNum type="arabicPeriod"/>
              <a:defRPr/>
            </a:pPr>
            <a:r>
              <a:rPr lang="en-US" dirty="0" smtClean="0"/>
              <a:t>Select the rectangle. Drag the yellow diamond adjustment handle to the left to decrease the amount of rounding on the corners. </a:t>
            </a:r>
          </a:p>
          <a:p>
            <a:pPr marL="233218" indent="-233218" defTabSz="932871">
              <a:buFont typeface="+mj-lt"/>
              <a:buAutoNum type="arabicPeriod"/>
              <a:defRPr/>
            </a:pPr>
            <a:r>
              <a:rPr lang="en-US" dirty="0" smtClean="0"/>
              <a:t>With the rounded rectangle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0.25”</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a:t>
            </a:r>
            <a:r>
              <a:rPr lang="en-US" dirty="0" smtClean="0"/>
              <a:t> group, click the </a:t>
            </a:r>
            <a:r>
              <a:rPr lang="en-US" b="1" dirty="0" smtClean="0"/>
              <a:t>Format Shape</a:t>
            </a:r>
            <a:r>
              <a:rPr lang="en-US" dirty="0" smtClean="0"/>
              <a:t> dialog box launcher. In the </a:t>
            </a:r>
            <a:r>
              <a:rPr lang="en-US" b="1" dirty="0" smtClean="0"/>
              <a:t>Format Shape </a:t>
            </a:r>
            <a:r>
              <a:rPr lang="en-US" dirty="0" smtClean="0"/>
              <a:t>dialog box, click </a:t>
            </a:r>
            <a:r>
              <a:rPr lang="en-US" b="1" dirty="0" smtClean="0"/>
              <a:t>Fill </a:t>
            </a:r>
            <a:r>
              <a:rPr lang="en-US" dirty="0" smtClean="0"/>
              <a:t>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 </a:t>
            </a:r>
            <a:r>
              <a:rPr lang="en-US" dirty="0" smtClean="0"/>
              <a:t>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a:t>
            </a:r>
            <a:r>
              <a:rPr lang="en-US" b="1" dirty="0" smtClean="0"/>
              <a:t> 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select </a:t>
            </a:r>
            <a:r>
              <a:rPr lang="en-US" b="1" dirty="0" smtClean="0"/>
              <a:t>Offset Bottom</a:t>
            </a:r>
            <a:r>
              <a:rPr lang="en-US" dirty="0" smtClean="0"/>
              <a:t> (first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 </a:t>
            </a:r>
            <a:r>
              <a:rPr lang="en-US" dirty="0" smtClean="0"/>
              <a:t>box, enter </a:t>
            </a:r>
            <a:r>
              <a:rPr lang="en-US" b="1" dirty="0" smtClean="0"/>
              <a:t>100%</a:t>
            </a:r>
            <a:r>
              <a:rPr lang="en-US" dirty="0" smtClean="0"/>
              <a:t>. </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 </a:t>
            </a:r>
            <a:r>
              <a:rPr lang="en-US" dirty="0" smtClean="0"/>
              <a:t>in the left pane. In the </a:t>
            </a:r>
            <a:r>
              <a:rPr lang="en-US" b="1" dirty="0" smtClean="0"/>
              <a:t>3-D Format</a:t>
            </a:r>
            <a:r>
              <a:rPr lang="en-US" dirty="0" smtClean="0"/>
              <a:t> pane, do the following:</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Circle</a:t>
            </a:r>
            <a:r>
              <a:rPr lang="en-US" dirty="0" smtClean="0"/>
              <a:t> (first row, first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a:t>
            </a:r>
            <a:r>
              <a:rPr lang="en-US" dirty="0" smtClean="0"/>
              <a:t> (first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a:t>
            </a:r>
            <a:r>
              <a:rPr lang="en-US" dirty="0" smtClean="0"/>
              <a:t> (first row, third option from the left).</a:t>
            </a:r>
          </a:p>
          <a:p>
            <a:pPr marL="233218" indent="-233218" defTabSz="932871">
              <a:buFont typeface="+mj-lt"/>
              <a:buAutoNum type="arabicPeriod"/>
              <a:defRPr/>
            </a:pPr>
            <a:r>
              <a:rPr lang="en-US" dirty="0" smtClean="0"/>
              <a:t>On the slide, select the rounded rectangle.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rectangle. On the </a:t>
            </a:r>
            <a:r>
              <a:rPr lang="en-US" b="1" dirty="0" smtClean="0"/>
              <a:t>Home</a:t>
            </a:r>
            <a:r>
              <a:rPr lang="en-US" dirty="0" smtClean="0"/>
              <a:t> tab, in the </a:t>
            </a:r>
            <a:r>
              <a:rPr lang="en-US" b="1" dirty="0" smtClean="0"/>
              <a:t>Drawing</a:t>
            </a:r>
            <a:r>
              <a:rPr lang="en-US" dirty="0" smtClean="0"/>
              <a:t> group, do the following:</a:t>
            </a:r>
          </a:p>
          <a:p>
            <a:pPr marL="699653" lvl="1" indent="-233218" defTabSz="932871">
              <a:buFont typeface="Arial" pitchFamily="34" charset="0"/>
              <a:buChar char="•"/>
              <a:defRPr/>
            </a:pPr>
            <a:r>
              <a:rPr lang="en-US" dirty="0" smtClean="0"/>
              <a:t>Click the arrow next to </a:t>
            </a:r>
            <a:r>
              <a:rPr lang="en-US" b="1" dirty="0" smtClean="0"/>
              <a:t>Shape Fill</a:t>
            </a:r>
            <a:r>
              <a:rPr lang="en-US" dirty="0" smtClean="0"/>
              <a:t>, and then click </a:t>
            </a:r>
            <a:r>
              <a:rPr lang="en-US" b="1" dirty="0" smtClean="0"/>
              <a:t>No Fill</a:t>
            </a:r>
            <a:r>
              <a:rPr lang="en-US" dirty="0" smtClean="0"/>
              <a:t>.</a:t>
            </a:r>
          </a:p>
          <a:p>
            <a:pPr marL="699653" lvl="1" indent="-233218" defTabSz="932871">
              <a:buFont typeface="Arial" pitchFamily="34" charset="0"/>
              <a:buChar char="•"/>
              <a:defRPr/>
            </a:pPr>
            <a:r>
              <a:rPr lang="en-US" dirty="0" smtClean="0"/>
              <a:t>Click the arrow next to </a:t>
            </a:r>
            <a:r>
              <a:rPr lang="en-US" b="1" dirty="0" smtClean="0"/>
              <a:t>Shape Outline</a:t>
            </a:r>
            <a:r>
              <a:rPr lang="en-US" dirty="0" smtClean="0"/>
              <a:t>, and then click </a:t>
            </a:r>
            <a:r>
              <a:rPr lang="en-US" b="1" dirty="0" smtClean="0"/>
              <a:t>No Outline</a:t>
            </a:r>
            <a:r>
              <a:rPr lang="en-US" dirty="0" smtClean="0"/>
              <a:t>.</a:t>
            </a:r>
          </a:p>
          <a:p>
            <a:pPr marL="233218" indent="-233218" defTabSz="932871">
              <a:buFont typeface="+mj-lt"/>
              <a:buAutoNum type="arabicPeriod"/>
              <a:defRPr/>
            </a:pPr>
            <a:r>
              <a:rPr lang="en-US" dirty="0" smtClean="0"/>
              <a:t>Drag the second rectangle above the first rectangle until the lower edge overlays the top edge of the first rectangle. (</a:t>
            </a:r>
            <a:r>
              <a:rPr lang="en-US" b="1" dirty="0" smtClean="0"/>
              <a:t>Note: </a:t>
            </a:r>
            <a:r>
              <a:rPr lang="en-US" dirty="0" smtClean="0"/>
              <a:t>When the spinning animation effect is created later for these rectangles, the spin will center where the edges of the rectangles meet.)</a:t>
            </a:r>
          </a:p>
          <a:p>
            <a:pPr marL="233218" indent="-233218" defTabSz="932871">
              <a:buFont typeface="+mj-lt"/>
              <a:buAutoNum type="arabicPeriod"/>
              <a:defRPr/>
            </a:pPr>
            <a:r>
              <a:rPr lang="en-US" dirty="0" smtClean="0"/>
              <a:t>Press and hold CTRL, and then select both rectangles.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Selected Objects</a:t>
            </a:r>
            <a:r>
              <a:rPr lang="en-US" dirty="0" smtClean="0"/>
              <a:t>.</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Center</a:t>
            </a:r>
            <a:r>
              <a:rPr lang="en-US" dirty="0" smtClean="0"/>
              <a:t>.</a:t>
            </a:r>
          </a:p>
          <a:p>
            <a:pPr marL="699653" lvl="1" indent="-233218" defTabSz="932871">
              <a:buFont typeface="+mj-lt"/>
              <a:buAutoNum type="arabicPeriod"/>
              <a:defRPr/>
            </a:pPr>
            <a:r>
              <a:rPr lang="en-US" dirty="0" smtClean="0"/>
              <a:t>Click </a:t>
            </a:r>
            <a:r>
              <a:rPr lang="en-US" b="1" dirty="0" smtClean="0"/>
              <a:t>Group</a:t>
            </a:r>
            <a:r>
              <a:rPr lang="en-US" dirty="0" smtClean="0"/>
              <a:t>. </a:t>
            </a:r>
          </a:p>
          <a:p>
            <a:pPr marL="233218" indent="-233218" defTabSz="932871">
              <a:buFont typeface="+mj-lt"/>
              <a:buAutoNum type="arabicPeriod"/>
              <a:defRPr/>
            </a:pPr>
            <a:r>
              <a:rPr lang="en-US" dirty="0" smtClean="0"/>
              <a:t>On the slide, drag the group until it is centered horizontally on the left edge of the slide (straddling the edge).</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a:t>
            </a:r>
          </a:p>
          <a:p>
            <a:pPr marL="699653" lvl="1" indent="-233218" defTabSz="932871">
              <a:buFont typeface="+mj-lt"/>
              <a:buAutoNum type="arabicPeriod"/>
              <a:defRPr/>
            </a:pPr>
            <a:r>
              <a:rPr lang="en-US" dirty="0" smtClean="0"/>
              <a:t>Click </a:t>
            </a:r>
            <a:r>
              <a:rPr lang="en-US" b="1" dirty="0" smtClean="0"/>
              <a:t>Align Middle</a:t>
            </a:r>
            <a:r>
              <a:rPr lang="en-US" dirty="0" smtClean="0"/>
              <a:t>.</a:t>
            </a:r>
          </a:p>
          <a:p>
            <a:pPr marL="699653" lvl="1" indent="-233218" defTabSz="932871">
              <a:buFont typeface="+mj-lt"/>
              <a:buAutoNum type="arabicPeriod"/>
              <a:defRPr/>
            </a:pPr>
            <a:endParaRPr lang="en-US" dirty="0" smtClean="0"/>
          </a:p>
          <a:p>
            <a:pPr marL="699653" lvl="1" indent="-233218" defTabSz="932871">
              <a:buFont typeface="+mj-lt"/>
              <a:buAutoNum type="arabicPeriod"/>
              <a:defRPr/>
            </a:pPr>
            <a:endParaRPr lang="en-US" dirty="0" smtClean="0"/>
          </a:p>
          <a:p>
            <a:pPr marL="233218" indent="-233218" defTabSz="932871">
              <a:defRPr/>
            </a:pPr>
            <a:r>
              <a:rPr lang="en-US" dirty="0" smtClean="0"/>
              <a:t>To reproduce the dashed arc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Arc</a:t>
            </a:r>
            <a:r>
              <a:rPr lang="en-US" dirty="0" smtClean="0"/>
              <a:t> (third row, 12</a:t>
            </a:r>
            <a:r>
              <a:rPr lang="en-US" baseline="30000" dirty="0" smtClean="0"/>
              <a:t>th</a:t>
            </a:r>
            <a:r>
              <a:rPr lang="en-US" dirty="0" smtClean="0"/>
              <a:t> option from the left). On the slide, drag to draw an arc.</a:t>
            </a:r>
          </a:p>
          <a:p>
            <a:pPr marL="233218" indent="-233218" defTabSz="932871">
              <a:buFont typeface="+mj-lt"/>
              <a:buAutoNum type="arabicPeriod"/>
              <a:defRPr/>
            </a:pPr>
            <a:r>
              <a:rPr lang="en-US" dirty="0" smtClean="0"/>
              <a:t>Select the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7.5”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7.5”</a:t>
            </a:r>
            <a:r>
              <a:rPr lang="en-US" dirty="0" smtClean="0"/>
              <a:t>.</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the arrow next to </a:t>
            </a:r>
            <a:r>
              <a:rPr lang="en-US" b="1" dirty="0" smtClean="0"/>
              <a:t>Shape Outline</a:t>
            </a:r>
            <a:r>
              <a:rPr lang="en-US" dirty="0" smtClean="0"/>
              <a:t>,</a:t>
            </a:r>
            <a:r>
              <a:rPr lang="en-US" b="1" dirty="0" smtClean="0"/>
              <a:t> </a:t>
            </a:r>
            <a:r>
              <a:rPr lang="en-US" dirty="0" smtClean="0"/>
              <a:t>and then do the following:</a:t>
            </a:r>
          </a:p>
          <a:p>
            <a:pPr marL="699653" lvl="1" indent="-233218" defTabSz="932871">
              <a:buFont typeface="Arial" pitchFamily="34" charset="0"/>
              <a:buChar char="•"/>
              <a:defRPr/>
            </a:pPr>
            <a:r>
              <a:rPr lang="en-US" dirty="0" smtClean="0"/>
              <a:t>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699653" lvl="1" indent="-233218" defTabSz="932871">
              <a:buFont typeface="Arial" pitchFamily="34" charset="0"/>
              <a:buChar char="•"/>
              <a:defRPr/>
            </a:pPr>
            <a:r>
              <a:rPr lang="en-US" dirty="0" smtClean="0"/>
              <a:t>Point to </a:t>
            </a:r>
            <a:r>
              <a:rPr lang="en-US" b="1" dirty="0" smtClean="0"/>
              <a:t>Dashes</a:t>
            </a:r>
            <a:r>
              <a:rPr lang="en-US" dirty="0" smtClean="0"/>
              <a:t>, and then click </a:t>
            </a:r>
            <a:r>
              <a:rPr lang="en-US" b="1" dirty="0" smtClean="0"/>
              <a:t>Dash </a:t>
            </a:r>
            <a:r>
              <a:rPr lang="en-US" dirty="0" smtClean="0"/>
              <a:t>(fourth option from the top).</a:t>
            </a:r>
          </a:p>
          <a:p>
            <a:pPr marL="233218" indent="-233218" defTabSz="932871">
              <a:buFont typeface="+mj-lt"/>
              <a:buAutoNum type="arabicPeriod"/>
              <a:defRPr/>
            </a:pPr>
            <a:r>
              <a:rPr lang="en-US" dirty="0" smtClean="0"/>
              <a:t>On the slide, drag the yellow diamond adjustment handle on the right side of the arc to the bottom of the arc to create a half circle.</a:t>
            </a:r>
          </a:p>
          <a:p>
            <a:pPr marL="233218" indent="-233218" defTabSz="932871">
              <a:buFont typeface="+mj-lt"/>
              <a:buAutoNum type="arabicPeriod"/>
              <a:defRPr/>
            </a:pPr>
            <a:r>
              <a:rPr lang="en-US" dirty="0" smtClean="0"/>
              <a:t>Drag the arc until the yellow diamond adjustment handles are on the left edge of the slide.</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 </a:t>
            </a:r>
          </a:p>
          <a:p>
            <a:pPr marL="699653" lvl="1" indent="-233218" defTabSz="932871">
              <a:buFont typeface="+mj-lt"/>
              <a:buAutoNum type="arabicPeriod"/>
              <a:defRPr/>
            </a:pPr>
            <a:r>
              <a:rPr lang="en-US" dirty="0" smtClean="0"/>
              <a:t>Click </a:t>
            </a:r>
            <a:r>
              <a:rPr lang="en-US" b="1" dirty="0" smtClean="0"/>
              <a:t>Align Middle</a:t>
            </a:r>
            <a:r>
              <a:rPr lang="en-US" dirty="0" smtClean="0"/>
              <a:t>. </a:t>
            </a:r>
          </a:p>
          <a:p>
            <a:pPr marL="233218" indent="-233218" defTabSz="932871">
              <a:defRPr/>
            </a:pPr>
            <a:endParaRPr lang="en-US" dirty="0" smtClean="0"/>
          </a:p>
          <a:p>
            <a:pPr marL="233218" indent="-233218" defTabSz="932871">
              <a:defRPr/>
            </a:pPr>
            <a:endParaRPr lang="en-US" dirty="0" smtClean="0"/>
          </a:p>
          <a:p>
            <a:pPr marL="233218" indent="-233218" defTabSz="932871">
              <a:defRPr/>
            </a:pPr>
            <a:r>
              <a:rPr lang="en-US" dirty="0" smtClean="0"/>
              <a:t>To reproduce the half circle on this slide, do the following:</a:t>
            </a:r>
          </a:p>
          <a:p>
            <a:pPr marL="233218" indent="-233218" defTabSz="932871">
              <a:buFont typeface="+mj-lt"/>
              <a:buAutoNum type="arabicPeriod"/>
              <a:defRPr/>
            </a:pPr>
            <a:r>
              <a:rPr lang="en-US" dirty="0" smtClean="0"/>
              <a:t>On the slide, select the arc.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3.33”</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3.33”</a:t>
            </a:r>
            <a:r>
              <a:rPr lang="en-US" dirty="0" smtClean="0"/>
              <a:t>.</a:t>
            </a:r>
          </a:p>
          <a:p>
            <a:pPr marL="233218" indent="-233218" defTabSz="932871">
              <a:buFont typeface="+mj-lt"/>
              <a:buAutoNum type="arabicPeriod"/>
              <a:defRPr/>
            </a:pPr>
            <a:r>
              <a:rPr lang="en-US" dirty="0" smtClean="0"/>
              <a:t>With the second arc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Fill</a:t>
            </a:r>
            <a:r>
              <a:rPr lang="en-US" dirty="0" smtClean="0"/>
              <a:t>, and then under </a:t>
            </a:r>
            <a:r>
              <a:rPr lang="en-US" b="1" dirty="0" smtClean="0"/>
              <a:t>Theme Colors</a:t>
            </a:r>
            <a:r>
              <a:rPr lang="en-US" dirty="0" smtClean="0"/>
              <a:t> click </a:t>
            </a:r>
            <a:r>
              <a:rPr lang="en-US" b="1" dirty="0" smtClean="0"/>
              <a:t>White, Background 1, Darker 5% </a:t>
            </a:r>
            <a:r>
              <a:rPr lang="en-US" dirty="0" smtClean="0"/>
              <a:t>(second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Outline</a:t>
            </a:r>
            <a:r>
              <a:rPr lang="en-US" dirty="0" smtClean="0"/>
              <a:t>,</a:t>
            </a:r>
            <a:r>
              <a:rPr lang="en-US" b="1" dirty="0" smtClean="0"/>
              <a:t> </a:t>
            </a:r>
            <a:r>
              <a:rPr lang="en-US" dirty="0" smtClean="0"/>
              <a:t>and then click </a:t>
            </a:r>
            <a:r>
              <a:rPr lang="en-US" b="1" dirty="0" smtClean="0"/>
              <a:t>No Outline</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Shape Effects</a:t>
            </a:r>
            <a:r>
              <a:rPr lang="en-US" dirty="0" smtClean="0"/>
              <a:t>, point to </a:t>
            </a:r>
            <a:r>
              <a:rPr lang="en-US" b="1" dirty="0" smtClean="0"/>
              <a:t>Shadow</a:t>
            </a:r>
            <a:r>
              <a:rPr lang="en-US" dirty="0" smtClean="0"/>
              <a:t>, and then click </a:t>
            </a:r>
            <a:r>
              <a:rPr lang="en-US" b="1" dirty="0" smtClean="0"/>
              <a:t>Shadow</a:t>
            </a:r>
            <a:r>
              <a:rPr lang="en-US" dirty="0" smtClean="0"/>
              <a:t> </a:t>
            </a:r>
            <a:r>
              <a:rPr lang="en-US" b="1" dirty="0" smtClean="0"/>
              <a:t>Options</a:t>
            </a:r>
            <a:r>
              <a:rPr lang="en-US" dirty="0" smtClean="0"/>
              <a:t>. In the </a:t>
            </a:r>
            <a:r>
              <a:rPr lang="en-US" b="1" dirty="0" smtClean="0"/>
              <a:t>Format Shape </a:t>
            </a:r>
            <a:r>
              <a:rPr lang="en-US" dirty="0" smtClean="0"/>
              <a:t>dialog box, click </a:t>
            </a:r>
            <a:r>
              <a:rPr lang="en-US" b="1" dirty="0" smtClean="0"/>
              <a:t>Shadow</a:t>
            </a:r>
            <a:r>
              <a:rPr lang="en-US" dirty="0" smtClean="0"/>
              <a:t> 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Inner</a:t>
            </a:r>
            <a:r>
              <a:rPr lang="en-US" dirty="0" smtClean="0"/>
              <a:t> click </a:t>
            </a:r>
            <a:r>
              <a:rPr lang="en-US" b="1" dirty="0" smtClean="0"/>
              <a:t>Inside Right </a:t>
            </a:r>
            <a:r>
              <a:rPr lang="en-US" dirty="0" smtClean="0"/>
              <a:t>(second row, third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86%</a:t>
            </a:r>
            <a:r>
              <a:rPr lang="en-US" dirty="0" smtClean="0"/>
              <a:t>.</a:t>
            </a:r>
          </a:p>
          <a:p>
            <a:pPr marL="699653" lvl="1" indent="-233218" defTabSz="932871">
              <a:buFont typeface="Arial" pitchFamily="34" charset="0"/>
              <a:buChar char="•"/>
              <a:defRPr/>
            </a:pPr>
            <a:r>
              <a:rPr lang="en-US" dirty="0" smtClean="0"/>
              <a:t>In the </a:t>
            </a:r>
            <a:r>
              <a:rPr lang="en-US" b="1" dirty="0" smtClean="0"/>
              <a:t>Blur</a:t>
            </a:r>
            <a:r>
              <a:rPr lang="en-US" dirty="0" smtClean="0"/>
              <a:t> box, enter </a:t>
            </a:r>
            <a:r>
              <a:rPr lang="en-US" b="1" dirty="0" smtClean="0"/>
              <a:t>24 pt</a:t>
            </a:r>
            <a:r>
              <a:rPr lang="en-US" dirty="0" smtClean="0"/>
              <a:t>.</a:t>
            </a:r>
          </a:p>
          <a:p>
            <a:pPr marL="699653" lvl="1" indent="-233218" defTabSz="932871">
              <a:buFont typeface="Arial" pitchFamily="34" charset="0"/>
              <a:buChar char="•"/>
              <a:defRPr/>
            </a:pPr>
            <a:r>
              <a:rPr lang="en-US" dirty="0" smtClean="0"/>
              <a:t>In the </a:t>
            </a:r>
            <a:r>
              <a:rPr lang="en-US" b="1" dirty="0" smtClean="0"/>
              <a:t>Angle</a:t>
            </a:r>
            <a:r>
              <a:rPr lang="en-US" dirty="0" smtClean="0"/>
              <a:t> box, enter </a:t>
            </a:r>
            <a:r>
              <a:rPr lang="en-US" b="1" dirty="0" smtClean="0"/>
              <a:t>315</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a:t>
            </a:r>
            <a:r>
              <a:rPr lang="en-US" dirty="0" smtClean="0"/>
              <a:t> box, enter </a:t>
            </a:r>
            <a:r>
              <a:rPr lang="en-US" b="1" dirty="0" smtClean="0"/>
              <a:t>4 pt</a:t>
            </a:r>
            <a:r>
              <a:rPr lang="en-US" dirty="0" smtClean="0"/>
              <a:t>.</a:t>
            </a:r>
          </a:p>
          <a:p>
            <a:pPr marL="233218" indent="-233218" defTabSz="932871">
              <a:buFont typeface="+mj-lt"/>
              <a:buAutoNum type="arabicPeriod"/>
              <a:defRPr/>
            </a:pPr>
            <a:r>
              <a:rPr lang="en-US" dirty="0" smtClean="0"/>
              <a:t>On the slide, drag the second arc until the yellow diamond adjustment handles are on the left edge of the slide.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then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to Slide</a:t>
            </a:r>
            <a:r>
              <a:rPr lang="en-US" i="1" dirty="0" smtClean="0"/>
              <a:t>. </a:t>
            </a:r>
            <a:endParaRPr lang="en-US" dirty="0" smtClean="0"/>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Middle</a:t>
            </a:r>
            <a:r>
              <a:rPr lang="en-US" dirty="0" smtClean="0"/>
              <a:t>. </a:t>
            </a:r>
          </a:p>
          <a:p>
            <a:pPr marL="699653" lvl="1" indent="-233218" defTabSz="932871">
              <a:buFont typeface="+mj-lt"/>
              <a:buAutoNum type="arabicPeriod"/>
              <a:defRPr/>
            </a:pPr>
            <a:r>
              <a:rPr lang="en-US" dirty="0" smtClean="0"/>
              <a:t>Click </a:t>
            </a:r>
            <a:r>
              <a:rPr lang="en-US" b="1" dirty="0" smtClean="0"/>
              <a:t>Send to Back</a:t>
            </a:r>
            <a:r>
              <a:rPr lang="en-US" dirty="0" smtClean="0"/>
              <a:t>.</a:t>
            </a:r>
          </a:p>
          <a:p>
            <a:pPr marL="699653" lvl="1" indent="-233218" defTabSz="932871">
              <a:buFont typeface="Arial" pitchFamily="34" charset="0"/>
              <a:buChar char="•"/>
              <a:defRPr/>
            </a:pPr>
            <a:endParaRPr lang="en-US" dirty="0" smtClean="0"/>
          </a:p>
          <a:p>
            <a:pPr marL="699653" lvl="1" indent="-233218" defTabSz="932871">
              <a:buFont typeface="Arial" pitchFamily="34" charset="0"/>
              <a:buChar char="•"/>
              <a:defRPr/>
            </a:pPr>
            <a:endParaRPr lang="en-US" dirty="0" smtClean="0"/>
          </a:p>
          <a:p>
            <a:pPr marL="233218" indent="-233218" defTabSz="932871">
              <a:defRPr/>
            </a:pPr>
            <a:r>
              <a:rPr lang="en-US" dirty="0" smtClean="0"/>
              <a:t>To reproduce the button shapes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Oval </a:t>
            </a:r>
            <a:r>
              <a:rPr lang="en-US" dirty="0" smtClean="0"/>
              <a:t>(first row, second option from the left). On the slide, drag to draw an oval.</a:t>
            </a:r>
          </a:p>
          <a:p>
            <a:pPr marL="233218" indent="-233218" defTabSz="932871">
              <a:buFont typeface="+mj-lt"/>
              <a:buAutoNum type="arabicPeriod"/>
              <a:defRPr/>
            </a:pPr>
            <a:r>
              <a:rPr lang="en-US" dirty="0" smtClean="0"/>
              <a:t>Select the oval.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0.34”</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0.34”</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More</a:t>
            </a:r>
            <a:r>
              <a:rPr lang="en-US" dirty="0" smtClean="0"/>
              <a:t>, and then click </a:t>
            </a:r>
            <a:r>
              <a:rPr lang="en-US" b="1" dirty="0" smtClean="0"/>
              <a:t>Light 1 Outline, Colored Fill – Dark 1</a:t>
            </a:r>
            <a:r>
              <a:rPr lang="en-US" dirty="0" smtClean="0"/>
              <a:t> (third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 </a:t>
            </a:r>
            <a:r>
              <a:rPr lang="en-US" dirty="0" smtClean="0"/>
              <a:t>group, click the </a:t>
            </a:r>
            <a:r>
              <a:rPr lang="en-US" b="1" dirty="0" smtClean="0"/>
              <a:t>Format Shape </a:t>
            </a:r>
            <a:r>
              <a:rPr lang="en-US" dirty="0" smtClean="0"/>
              <a:t>dialog box launcher. In the </a:t>
            </a:r>
            <a:r>
              <a:rPr lang="en-US" b="1" dirty="0" smtClean="0"/>
              <a:t>Format Shape </a:t>
            </a:r>
            <a:r>
              <a:rPr lang="en-US" dirty="0" smtClean="0"/>
              <a:t>dialog box, click </a:t>
            </a:r>
            <a:r>
              <a:rPr lang="en-US" b="1" dirty="0" smtClean="0"/>
              <a:t>Fill</a:t>
            </a:r>
            <a:r>
              <a:rPr lang="en-US" dirty="0" smtClean="0"/>
              <a:t> 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Olive Green, Accent 3, Lighter 80</a:t>
            </a:r>
            <a:r>
              <a:rPr lang="en-US" b="1" dirty="0" smtClean="0">
                <a:ea typeface="Verdana"/>
                <a:cs typeface="Verdana"/>
              </a:rPr>
              <a:t>°</a:t>
            </a:r>
            <a:r>
              <a:rPr lang="en-US" b="1" dirty="0" smtClean="0"/>
              <a:t> </a:t>
            </a:r>
            <a:r>
              <a:rPr lang="en-US" dirty="0" smtClean="0"/>
              <a:t>(second row, seventh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a:t>
            </a:r>
            <a:r>
              <a:rPr lang="en-US" dirty="0" smtClean="0"/>
              <a:t> 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click </a:t>
            </a:r>
            <a:r>
              <a:rPr lang="en-US" b="1" dirty="0" smtClean="0"/>
              <a:t>Offset Bottom </a:t>
            </a:r>
            <a:r>
              <a:rPr lang="en-US" dirty="0" smtClean="0"/>
              <a:t>(first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a:t>
            </a:r>
            <a:r>
              <a:rPr lang="en-US" dirty="0" smtClean="0"/>
              <a:t> box, enter </a:t>
            </a:r>
            <a:r>
              <a:rPr lang="en-US" b="1" dirty="0" smtClean="0"/>
              <a:t>100%</a:t>
            </a:r>
            <a:r>
              <a:rPr lang="en-US" dirty="0" smtClean="0"/>
              <a:t>.</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a:t>
            </a:r>
            <a:r>
              <a:rPr lang="en-US" dirty="0" smtClean="0"/>
              <a:t> in the left pane, and then do the following in the </a:t>
            </a:r>
            <a:r>
              <a:rPr lang="en-US" b="1" dirty="0" smtClean="0"/>
              <a:t>3-D Format </a:t>
            </a:r>
            <a:r>
              <a:rPr lang="en-US" dirty="0" smtClean="0"/>
              <a:t>pane:</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Art Deco</a:t>
            </a:r>
            <a:r>
              <a:rPr lang="en-US" dirty="0" smtClean="0"/>
              <a:t> (third row, fourth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Contour</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 In the </a:t>
            </a:r>
            <a:r>
              <a:rPr lang="en-US" b="1" dirty="0" smtClean="0"/>
              <a:t>Size</a:t>
            </a:r>
            <a:r>
              <a:rPr lang="en-US" dirty="0" smtClean="0"/>
              <a:t> box, enter </a:t>
            </a:r>
            <a:r>
              <a:rPr lang="en-US" b="1" dirty="0" smtClean="0"/>
              <a:t>3.5 pt</a:t>
            </a:r>
            <a:r>
              <a:rPr lang="en-US" dirty="0" smtClean="0"/>
              <a:t>.</a:t>
            </a:r>
          </a:p>
          <a:p>
            <a:pPr marL="699653" lvl="1" indent="-233218" defTabSz="932871">
              <a:buFont typeface="Arial" pitchFamily="34" charset="0"/>
              <a:buChar char="•"/>
              <a:defRP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 </a:t>
            </a:r>
            <a:r>
              <a:rPr lang="en-US" dirty="0" smtClean="0"/>
              <a:t>(first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 </a:t>
            </a:r>
            <a:r>
              <a:rPr lang="en-US" dirty="0" smtClean="0"/>
              <a:t>(first row, third option from the left).</a:t>
            </a:r>
          </a:p>
          <a:p>
            <a:pPr marL="233218" indent="-233218" defTabSz="932871">
              <a:buFont typeface="+mj-lt"/>
              <a:buAutoNum type="arabicPeriod"/>
              <a:defRPr/>
            </a:pPr>
            <a:r>
              <a:rPr lang="en-US" dirty="0" smtClean="0"/>
              <a:t>On the slide, select the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2.98”</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1.5”</a:t>
            </a:r>
            <a:r>
              <a:rPr lang="en-US" dirty="0" smtClean="0"/>
              <a:t>.</a:t>
            </a:r>
          </a:p>
          <a:p>
            <a:pPr marL="233218" indent="-233218" defTabSz="932871">
              <a:buFont typeface="+mj-lt"/>
              <a:buAutoNum type="arabicPeriod"/>
              <a:defRPr/>
            </a:pPr>
            <a:r>
              <a:rPr lang="en-US" dirty="0" smtClean="0"/>
              <a:t>Select the oval.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3.52”</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2.98”</a:t>
            </a:r>
            <a:r>
              <a:rPr lang="en-US" dirty="0" smtClean="0"/>
              <a:t>. </a:t>
            </a:r>
          </a:p>
          <a:p>
            <a:pPr marL="233218" indent="-233218" defTabSz="932871">
              <a:buFont typeface="+mj-lt"/>
              <a:buAutoNum type="arabicPeriod"/>
              <a:defRPr/>
            </a:pPr>
            <a:r>
              <a:rPr lang="en-US" dirty="0" smtClean="0"/>
              <a:t>Repeat step 9 two more times, for a total of four ovals.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 to position the third and fourth ovals:</a:t>
            </a:r>
          </a:p>
          <a:p>
            <a:pPr marL="699653" lvl="1" indent="-233218" defTabSz="932871">
              <a:buFont typeface="Arial" pitchFamily="34" charset="0"/>
              <a:buChar char="•"/>
              <a:defRPr/>
            </a:pPr>
            <a:r>
              <a:rPr lang="en-US" dirty="0" smtClean="0"/>
              <a:t>Select the third oval on the slide, and then enter </a:t>
            </a:r>
            <a:r>
              <a:rPr lang="en-US" b="1" dirty="0" smtClean="0"/>
              <a:t>3.52” </a:t>
            </a:r>
            <a:r>
              <a:rPr lang="en-US" dirty="0" smtClean="0"/>
              <a:t>in the </a:t>
            </a:r>
            <a:r>
              <a:rPr lang="en-US" b="1" dirty="0" smtClean="0"/>
              <a:t>Horizontal</a:t>
            </a:r>
            <a:r>
              <a:rPr lang="en-US" dirty="0" smtClean="0"/>
              <a:t> box and </a:t>
            </a:r>
            <a:r>
              <a:rPr lang="en-US" b="1" dirty="0" smtClean="0"/>
              <a:t>4.27” </a:t>
            </a:r>
            <a:r>
              <a:rPr lang="en-US" dirty="0" smtClean="0"/>
              <a:t>in the</a:t>
            </a:r>
            <a:r>
              <a:rPr lang="en-US" b="1" dirty="0" smtClean="0"/>
              <a:t> Vertical </a:t>
            </a:r>
            <a:r>
              <a:rPr lang="en-US" dirty="0" smtClean="0"/>
              <a:t>box.</a:t>
            </a:r>
          </a:p>
          <a:p>
            <a:pPr marL="699653" lvl="1" indent="-233218" defTabSz="932871">
              <a:buFont typeface="Arial" pitchFamily="34" charset="0"/>
              <a:buChar char="•"/>
              <a:defRPr/>
            </a:pPr>
            <a:r>
              <a:rPr lang="en-US" dirty="0" smtClean="0"/>
              <a:t>Select the fourth oval on the slide, and then enter </a:t>
            </a:r>
            <a:r>
              <a:rPr lang="en-US" b="1" dirty="0" smtClean="0"/>
              <a:t>2.99” </a:t>
            </a:r>
            <a:r>
              <a:rPr lang="en-US" dirty="0" smtClean="0"/>
              <a:t>in the </a:t>
            </a:r>
            <a:r>
              <a:rPr lang="en-US" b="1" dirty="0" smtClean="0"/>
              <a:t>Horizontal</a:t>
            </a:r>
            <a:r>
              <a:rPr lang="en-US" dirty="0" smtClean="0"/>
              <a:t> box and </a:t>
            </a:r>
            <a:r>
              <a:rPr lang="en-US" b="1" dirty="0" smtClean="0"/>
              <a:t>5.66” </a:t>
            </a:r>
            <a:r>
              <a:rPr lang="en-US" dirty="0" smtClean="0"/>
              <a:t>in the</a:t>
            </a:r>
            <a:r>
              <a:rPr lang="en-US" b="1" dirty="0" smtClean="0"/>
              <a:t> Vertical </a:t>
            </a:r>
            <a:r>
              <a:rPr lang="en-US" dirty="0" smtClean="0"/>
              <a:t>box.</a:t>
            </a:r>
          </a:p>
          <a:p>
            <a:pPr marL="233218" indent="-233218" defTabSz="932871">
              <a:buFont typeface="+mj-lt"/>
              <a:buAutoNum type="arabicPeriod"/>
              <a:defRPr/>
            </a:pPr>
            <a:endParaRPr lang="en-US" dirty="0" smtClean="0"/>
          </a:p>
          <a:p>
            <a:pPr marL="233218" indent="-233218" defTabSz="932871">
              <a:buFont typeface="+mj-lt"/>
              <a:buAutoNum type="arabicPeriod"/>
              <a:defRPr/>
            </a:pPr>
            <a:endParaRPr lang="en-US" dirty="0" smtClean="0"/>
          </a:p>
          <a:p>
            <a:pPr marL="233218" indent="-233218" defTabSz="932871">
              <a:defRPr/>
            </a:pPr>
            <a:r>
              <a:rPr lang="en-US" dirty="0" smtClean="0"/>
              <a:t>To reproduce the text on this slide, do the following:</a:t>
            </a:r>
          </a:p>
          <a:p>
            <a:pPr marL="233218" indent="-233218" defTabSz="932871">
              <a:buFont typeface="+mj-lt"/>
              <a:buAutoNum type="arabicPeriod"/>
              <a:defRPr/>
            </a:pPr>
            <a:r>
              <a:rPr lang="en-US" dirty="0" smtClean="0"/>
              <a:t>On the </a:t>
            </a:r>
            <a:r>
              <a:rPr lang="en-US" b="1" dirty="0" smtClean="0"/>
              <a:t>Insert</a:t>
            </a:r>
            <a:r>
              <a:rPr lang="en-US" dirty="0" smtClean="0"/>
              <a:t> tab, in the </a:t>
            </a:r>
            <a:r>
              <a:rPr lang="en-US" b="1" dirty="0" smtClean="0"/>
              <a:t>Text</a:t>
            </a:r>
            <a:r>
              <a:rPr lang="en-US" dirty="0" smtClean="0"/>
              <a:t> group, click </a:t>
            </a:r>
            <a:r>
              <a:rPr lang="en-US" b="1" dirty="0" smtClean="0"/>
              <a:t>Text Box</a:t>
            </a:r>
            <a:r>
              <a:rPr lang="en-US" dirty="0" smtClean="0"/>
              <a:t>, and then on the slide, drag to draw the text box. </a:t>
            </a:r>
          </a:p>
          <a:p>
            <a:pPr marL="233218" indent="-233218" defTabSz="932871">
              <a:buFont typeface="+mj-lt"/>
              <a:buAutoNum type="arabicPeriod"/>
              <a:defRPr/>
            </a:pPr>
            <a:r>
              <a:rPr lang="en-US" dirty="0" smtClean="0"/>
              <a:t>Enter text in the text box and select the text. On the </a:t>
            </a:r>
            <a:r>
              <a:rPr lang="en-US" b="1" dirty="0" smtClean="0"/>
              <a:t>Home</a:t>
            </a:r>
            <a:r>
              <a:rPr lang="en-US" dirty="0" smtClean="0"/>
              <a:t> tab, in the </a:t>
            </a:r>
            <a:r>
              <a:rPr lang="en-US" b="1" dirty="0" smtClean="0"/>
              <a:t>Font</a:t>
            </a:r>
            <a:r>
              <a:rPr lang="en-US" dirty="0" smtClean="0"/>
              <a:t> group, do the following: </a:t>
            </a:r>
          </a:p>
          <a:p>
            <a:pPr marL="699653" lvl="1" indent="-233218" defTabSz="932871">
              <a:buFont typeface="Arial" pitchFamily="34" charset="0"/>
              <a:buChar char="•"/>
              <a:defRPr/>
            </a:pPr>
            <a:r>
              <a:rPr lang="en-US" dirty="0" smtClean="0"/>
              <a:t>In the </a:t>
            </a:r>
            <a:r>
              <a:rPr lang="en-US" b="1" dirty="0" smtClean="0"/>
              <a:t>Font </a:t>
            </a:r>
            <a:r>
              <a:rPr lang="en-US" dirty="0" smtClean="0"/>
              <a:t>list, select </a:t>
            </a:r>
            <a:r>
              <a:rPr lang="en-US" b="1" dirty="0" smtClean="0"/>
              <a:t>Corbel</a:t>
            </a:r>
            <a:r>
              <a:rPr lang="en-US" dirty="0" smtClean="0"/>
              <a:t>.</a:t>
            </a:r>
          </a:p>
          <a:p>
            <a:pPr marL="699653" lvl="1" indent="-233218" defTabSz="932871">
              <a:buFont typeface="Arial" pitchFamily="34" charset="0"/>
              <a:buChar char="•"/>
              <a:defRPr/>
            </a:pPr>
            <a:r>
              <a:rPr lang="en-US" dirty="0" smtClean="0"/>
              <a:t>In the </a:t>
            </a:r>
            <a:r>
              <a:rPr lang="en-US" b="1" dirty="0" smtClean="0"/>
              <a:t>Font Size </a:t>
            </a:r>
            <a:r>
              <a:rPr lang="en-US" dirty="0" smtClean="0"/>
              <a:t>list, select </a:t>
            </a:r>
            <a:r>
              <a:rPr lang="en-US" b="1" dirty="0" smtClean="0"/>
              <a:t>22</a:t>
            </a:r>
            <a:r>
              <a:rPr lang="en-US" dirty="0" smtClean="0"/>
              <a:t>.</a:t>
            </a:r>
            <a:r>
              <a:rPr lang="en-US" b="1" dirty="0" smtClean="0"/>
              <a:t> </a:t>
            </a:r>
            <a:endParaRPr lang="en-US" dirty="0" smtClean="0"/>
          </a:p>
          <a:p>
            <a:pPr marL="699653" lvl="1" indent="-233218" defTabSz="932871">
              <a:buFont typeface="Arial" pitchFamily="34" charset="0"/>
              <a:buChar char="•"/>
              <a:defRPr/>
            </a:pPr>
            <a:r>
              <a:rPr lang="en-US" dirty="0" smtClean="0"/>
              <a:t>Click the arrow next to </a:t>
            </a:r>
            <a:r>
              <a:rPr lang="en-US" b="1" dirty="0" smtClean="0"/>
              <a:t>Font Color</a:t>
            </a:r>
            <a:r>
              <a:rPr lang="en-US" dirty="0" smtClean="0"/>
              <a:t>, and then under </a:t>
            </a:r>
            <a:r>
              <a:rPr lang="en-US" b="1" dirty="0" smtClean="0"/>
              <a:t>Theme Colors</a:t>
            </a:r>
            <a:r>
              <a:rPr lang="en-US" dirty="0" smtClean="0"/>
              <a:t> click </a:t>
            </a:r>
            <a:r>
              <a:rPr lang="en-US" b="1" dirty="0" smtClean="0"/>
              <a:t>White, Background 1, Darker 50% </a:t>
            </a:r>
            <a:r>
              <a:rPr lang="en-US" dirty="0" smtClean="0"/>
              <a:t>(sixth row, first option from the left).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Paragraph</a:t>
            </a:r>
            <a:r>
              <a:rPr lang="en-US" dirty="0" smtClean="0"/>
              <a:t> group, click </a:t>
            </a:r>
            <a:r>
              <a:rPr lang="en-US" b="1" dirty="0" smtClean="0"/>
              <a:t>Align Text Left </a:t>
            </a:r>
            <a:r>
              <a:rPr lang="en-US" dirty="0" smtClean="0"/>
              <a:t>to align the text left in the text box.</a:t>
            </a:r>
          </a:p>
          <a:p>
            <a:pPr marL="233218" indent="-233218" defTabSz="932871">
              <a:buFont typeface="+mj-lt"/>
              <a:buAutoNum type="arabicPeriod"/>
              <a:defRPr/>
            </a:pPr>
            <a:r>
              <a:rPr lang="en-US" dirty="0" smtClean="0"/>
              <a:t>On the slide, drag the text box to the right of the first oval.</a:t>
            </a:r>
          </a:p>
          <a:p>
            <a:pPr marL="233218" indent="-233218" defTabSz="932871">
              <a:buFont typeface="+mj-lt"/>
              <a:buAutoNum type="arabicPeriod"/>
              <a:defRPr/>
            </a:pPr>
            <a:r>
              <a:rPr lang="en-US" dirty="0" smtClean="0"/>
              <a:t>Select the text box.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 </a:t>
            </a:r>
          </a:p>
          <a:p>
            <a:pPr marL="233218" indent="-233218" defTabSz="932871">
              <a:buFont typeface="+mj-lt"/>
              <a:buAutoNum type="arabicPeriod"/>
              <a:defRPr/>
            </a:pPr>
            <a:r>
              <a:rPr lang="en-US" dirty="0" smtClean="0"/>
              <a:t>Click in the text box and edit the text. </a:t>
            </a:r>
          </a:p>
          <a:p>
            <a:pPr marL="233218" indent="-233218" defTabSz="932871">
              <a:buFont typeface="+mj-lt"/>
              <a:buAutoNum type="arabicPeriod"/>
              <a:defRPr/>
            </a:pPr>
            <a:r>
              <a:rPr lang="en-US" dirty="0" smtClean="0"/>
              <a:t>Drag the second text box to the right of the second oval.</a:t>
            </a:r>
          </a:p>
          <a:p>
            <a:pPr marL="233218" indent="-233218" defTabSz="932871">
              <a:buFont typeface="+mj-lt"/>
              <a:buAutoNum type="arabicPeriod"/>
              <a:defRPr/>
            </a:pPr>
            <a:r>
              <a:rPr lang="en-US" dirty="0" smtClean="0"/>
              <a:t>Repeat steps 5-7 to create the third and fourth text boxes, dragging them to the right of the third and fourth ovals. </a:t>
            </a:r>
          </a:p>
          <a:p>
            <a:endParaRPr lang="en-US" i="1" dirty="0" smtClean="0"/>
          </a:p>
          <a:p>
            <a:endParaRPr lang="en-US" i="1" dirty="0" smtClean="0"/>
          </a:p>
          <a:p>
            <a:r>
              <a:rPr lang="en-US" dirty="0" smtClean="0"/>
              <a:t>To reproduce the animation effects on this slide, do the following:</a:t>
            </a:r>
          </a:p>
          <a:p>
            <a:pPr marL="233218" indent="-233218" defTabSz="932871">
              <a:buFont typeface="+mj-lt"/>
              <a:buAutoNum type="arabicPeriod"/>
              <a:defRPr/>
            </a:pPr>
            <a:r>
              <a:rPr lang="en-US" dirty="0" smtClean="0"/>
              <a:t>On the </a:t>
            </a:r>
            <a:r>
              <a:rPr lang="en-US" b="1" dirty="0" smtClean="0"/>
              <a:t>Animations</a:t>
            </a:r>
            <a:r>
              <a:rPr lang="en-US" dirty="0" smtClean="0"/>
              <a:t> tab, in the </a:t>
            </a:r>
            <a:r>
              <a:rPr lang="en-US" b="1" dirty="0" smtClean="0"/>
              <a:t>Animations</a:t>
            </a:r>
            <a:r>
              <a:rPr lang="en-US" dirty="0" smtClean="0"/>
              <a:t> group, click </a:t>
            </a:r>
            <a:r>
              <a:rPr lang="en-US" b="1" dirty="0" smtClean="0"/>
              <a:t>Custom Animation</a:t>
            </a:r>
            <a:r>
              <a:rPr lang="en-US" dirty="0" smtClean="0"/>
              <a: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Editing</a:t>
            </a:r>
            <a:r>
              <a:rPr lang="en-US" dirty="0" smtClean="0"/>
              <a:t> group, click </a:t>
            </a:r>
            <a:r>
              <a:rPr lang="en-US" b="1" dirty="0" smtClean="0"/>
              <a:t>Select</a:t>
            </a:r>
            <a:r>
              <a:rPr lang="en-US" dirty="0" smtClean="0"/>
              <a:t>, and then click </a:t>
            </a:r>
            <a:r>
              <a:rPr lang="en-US" b="1" dirty="0" smtClean="0"/>
              <a:t>Selection Pane</a:t>
            </a:r>
            <a:r>
              <a:rPr lang="en-US" dirty="0" smtClean="0"/>
              <a:t>. </a:t>
            </a:r>
          </a:p>
          <a:p>
            <a:pPr marL="233218" indent="-233218">
              <a:buFont typeface="+mj-lt"/>
              <a:buAutoNum type="arabicPeriod"/>
            </a:pPr>
            <a:r>
              <a:rPr lang="en-US" dirty="0" smtClean="0"/>
              <a:t>In the </a:t>
            </a:r>
            <a:r>
              <a:rPr lang="en-US" b="1" dirty="0" smtClean="0"/>
              <a:t>Selection and Visibility</a:t>
            </a:r>
            <a:r>
              <a:rPr lang="en-US" dirty="0" smtClean="0"/>
              <a:t> 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animation effect (spin effect for the rectangle group). Under </a:t>
            </a:r>
            <a:r>
              <a:rPr lang="en-US" b="1" dirty="0" smtClean="0"/>
              <a:t>Modify: Spin</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With Previous</a:t>
            </a:r>
            <a:r>
              <a:rPr lang="en-US" dirty="0" smtClean="0"/>
              <a:t>. </a:t>
            </a:r>
          </a:p>
          <a:p>
            <a:pPr marL="1166089" lvl="2" indent="-233218">
              <a:buFont typeface="Arial" pitchFamily="34" charset="0"/>
              <a:buChar cha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123</a:t>
            </a:r>
            <a:r>
              <a:rPr lang="en-US" b="1" dirty="0" smtClean="0">
                <a:ea typeface="Verdana"/>
                <a:cs typeface="Verdana"/>
              </a:rPr>
              <a:t>°</a:t>
            </a:r>
            <a:r>
              <a:rPr lang="en-US" dirty="0" smtClean="0">
                <a:ea typeface="Verdana"/>
                <a:cs typeface="Verdana"/>
              </a:rPr>
              <a:t>,</a:t>
            </a:r>
            <a:r>
              <a:rPr lang="en-US" b="1" dirty="0" smtClean="0">
                <a:ea typeface="Verdana"/>
                <a:cs typeface="Verdana"/>
              </a:rPr>
              <a:t> </a:t>
            </a:r>
            <a:r>
              <a:rPr lang="en-US" dirty="0" smtClean="0"/>
              <a:t>and then press ENTER. Also in the </a:t>
            </a:r>
            <a:r>
              <a:rPr lang="en-US" b="1" dirty="0" smtClean="0"/>
              <a:t>Amount</a:t>
            </a:r>
            <a:r>
              <a:rPr lang="en-US" dirty="0" smtClean="0"/>
              <a:t> list, click </a:t>
            </a:r>
            <a:r>
              <a:rPr lang="en-US" b="1" dirty="0" smtClean="0"/>
              <a:t>Counterclockwise</a:t>
            </a:r>
            <a:r>
              <a:rPr lang="en-US" dirty="0" smtClean="0"/>
              <a:t>.</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Fast</a:t>
            </a:r>
            <a:r>
              <a:rPr lang="en-US" dirty="0" smtClean="0"/>
              <a:t>. </a:t>
            </a:r>
          </a:p>
          <a:p>
            <a:pPr marL="233218" indent="-233218">
              <a:buFont typeface="+mj-lt"/>
              <a:buAutoNum type="arabicPeriod"/>
            </a:pPr>
            <a:r>
              <a:rPr lang="en-US" dirty="0" smtClean="0"/>
              <a:t>On the slide, select the first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second animation effect (change fill color effect for the first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first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third animation effect (fade effect for the first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buFont typeface="+mj-lt"/>
              <a:buAutoNum type="arabicPeriod"/>
              <a:defRPr/>
            </a:pPr>
            <a:r>
              <a:rPr lang="en-US" dirty="0" smtClean="0"/>
              <a:t>In the </a:t>
            </a:r>
            <a:r>
              <a:rPr lang="en-US" b="1" dirty="0" smtClean="0"/>
              <a:t>Selection and Visibility </a:t>
            </a:r>
            <a:r>
              <a:rPr lang="en-US" dirty="0" smtClean="0"/>
              <a:t>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fourth animation effect (spin effect for the rectangle group). Under </a:t>
            </a:r>
            <a:r>
              <a:rPr lang="en-US" b="1" dirty="0" smtClean="0"/>
              <a:t>Modify: Spin</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On Click</a:t>
            </a:r>
            <a:r>
              <a:rPr lang="en-US" dirty="0" smtClean="0"/>
              <a:t>. </a:t>
            </a:r>
          </a:p>
          <a:p>
            <a:pPr marL="1166089" lvl="2" indent="-233218" defTabSz="932871">
              <a:buFont typeface="Arial" pitchFamily="34" charset="0"/>
              <a:buChar char="•"/>
              <a:defRP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22</a:t>
            </a:r>
            <a:r>
              <a:rPr lang="en-US" b="1" dirty="0" smtClean="0">
                <a:ea typeface="Verdana"/>
                <a:cs typeface="Verdana"/>
              </a:rPr>
              <a:t>°</a:t>
            </a:r>
            <a:r>
              <a:rPr lang="en-US" dirty="0" smtClean="0"/>
              <a:t>, and then press ENTER.  Also in the </a:t>
            </a:r>
            <a:r>
              <a:rPr lang="en-US" b="1" dirty="0" smtClean="0"/>
              <a:t>Amount</a:t>
            </a:r>
            <a:r>
              <a:rPr lang="en-US" dirty="0" smtClean="0"/>
              <a:t> list, click </a:t>
            </a:r>
            <a:r>
              <a:rPr lang="en-US" b="1" dirty="0" smtClean="0"/>
              <a:t>Clockwise</a:t>
            </a:r>
            <a:r>
              <a:rPr lang="en-US" dirty="0" smtClean="0"/>
              <a:t>. </a:t>
            </a:r>
          </a:p>
          <a:p>
            <a:pPr marL="1166089" lvl="2" indent="-233218" defTabSz="932871">
              <a:buFont typeface="Arial" pitchFamily="34" charset="0"/>
              <a:buChar char="•"/>
              <a:defRP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a:buFont typeface="+mj-lt"/>
              <a:buAutoNum type="arabicPeriod"/>
            </a:pPr>
            <a:r>
              <a:rPr lang="en-US" dirty="0" smtClean="0"/>
              <a:t>On the slide, select the second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fifth animation effect (change fill color effect for the second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second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sixth animation effect (fade effect for the second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third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seventh animation effect (change fill color effect for the third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third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eighth animation effect (fade effect for the third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fourth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ninth animation effect (change fill color effect for the fourth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fourth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10</a:t>
            </a:r>
            <a:r>
              <a:rPr lang="en-US" baseline="30000" dirty="0" smtClean="0"/>
              <a:t>th</a:t>
            </a:r>
            <a:r>
              <a:rPr lang="en-US" dirty="0" smtClean="0"/>
              <a:t> animation effect (fade effect for the fourth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defRPr/>
            </a:pPr>
            <a:endParaRPr lang="en-US" dirty="0" smtClean="0"/>
          </a:p>
        </p:txBody>
      </p:sp>
      <p:sp>
        <p:nvSpPr>
          <p:cNvPr id="6" name="Slide Image Placeholder 5"/>
          <p:cNvSpPr>
            <a:spLocks noGrp="1" noRot="1" noChangeAspect="1"/>
          </p:cNvSpPr>
          <p:nvPr>
            <p:ph type="sldImg"/>
          </p:nvPr>
        </p:nvSpPr>
        <p:spPr>
          <a:xfrm>
            <a:off x="555625" y="468313"/>
            <a:ext cx="3200400" cy="2400300"/>
          </a:xfr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25000" lnSpcReduction="20000"/>
          </a:bodyPr>
          <a:lstStyle/>
          <a:p>
            <a:r>
              <a:rPr lang="en-US" sz="1400" b="1" dirty="0" smtClean="0"/>
              <a:t>Custom animation effects: object spins on end</a:t>
            </a:r>
          </a:p>
          <a:p>
            <a:r>
              <a:rPr lang="en-US" sz="1400" dirty="0" smtClean="0"/>
              <a:t>(Advanced)</a:t>
            </a:r>
          </a:p>
          <a:p>
            <a:endParaRPr lang="en-US" dirty="0" smtClean="0"/>
          </a:p>
          <a:p>
            <a:endParaRPr lang="en-US" dirty="0" smtClean="0"/>
          </a:p>
          <a:p>
            <a:r>
              <a:rPr lang="en-US" dirty="0" smtClean="0"/>
              <a:t>To reproduce the background effects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Slides</a:t>
            </a:r>
            <a:r>
              <a:rPr lang="en-US" dirty="0" smtClean="0"/>
              <a:t> group, click </a:t>
            </a:r>
            <a:r>
              <a:rPr lang="en-US" b="1" dirty="0" smtClean="0"/>
              <a:t>Layout</a:t>
            </a:r>
            <a:r>
              <a:rPr lang="en-US" dirty="0" smtClean="0"/>
              <a:t>, and then click </a:t>
            </a:r>
            <a:r>
              <a:rPr lang="en-US" b="1" dirty="0" smtClean="0"/>
              <a:t>Blank</a:t>
            </a:r>
            <a:r>
              <a:rPr lang="en-US" dirty="0" smtClean="0"/>
              <a:t>.</a:t>
            </a:r>
          </a:p>
          <a:p>
            <a:pPr marL="233218" indent="-233218">
              <a:buFont typeface="+mj-lt"/>
              <a:buAutoNum type="arabicPeriod"/>
            </a:pPr>
            <a:r>
              <a:rPr lang="en-US" dirty="0" smtClean="0"/>
              <a:t>Right-click the slide background area, and then click </a:t>
            </a:r>
            <a:r>
              <a:rPr lang="en-US" b="1" dirty="0" smtClean="0"/>
              <a:t>Format Background</a:t>
            </a:r>
            <a:r>
              <a:rPr lang="en-US" dirty="0" smtClean="0"/>
              <a:t>. In the </a:t>
            </a:r>
            <a:r>
              <a:rPr lang="en-US" b="1" dirty="0" smtClean="0"/>
              <a:t>Format Background </a:t>
            </a:r>
            <a:r>
              <a:rPr lang="en-US" dirty="0" smtClean="0"/>
              <a:t>dialog box, click </a:t>
            </a:r>
            <a:r>
              <a:rPr lang="en-US" b="1" dirty="0" smtClean="0"/>
              <a:t>Fill</a:t>
            </a:r>
            <a:r>
              <a:rPr lang="en-US" dirty="0" smtClean="0"/>
              <a:t> in the left pane, and then select </a:t>
            </a:r>
            <a:r>
              <a:rPr lang="en-US" b="1" dirty="0" smtClean="0"/>
              <a:t>Solid fill</a:t>
            </a:r>
            <a:r>
              <a:rPr lang="en-US" dirty="0" smtClean="0"/>
              <a:t> in the </a:t>
            </a:r>
            <a:r>
              <a:rPr lang="en-US" b="1" dirty="0" smtClean="0"/>
              <a:t>Fill</a:t>
            </a:r>
            <a:r>
              <a:rPr lang="en-US" dirty="0" smtClean="0"/>
              <a:t> pane.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a:t>
            </a:r>
          </a:p>
          <a:p>
            <a:endParaRPr lang="en-US" dirty="0" smtClean="0"/>
          </a:p>
          <a:p>
            <a:endParaRPr lang="en-US" dirty="0" smtClean="0"/>
          </a:p>
          <a:p>
            <a:r>
              <a:rPr lang="en-US" dirty="0" smtClean="0"/>
              <a:t>To reproduce the rectangle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Rectangles</a:t>
            </a:r>
            <a:r>
              <a:rPr lang="en-US" dirty="0" smtClean="0"/>
              <a:t> click </a:t>
            </a:r>
            <a:r>
              <a:rPr lang="en-US" b="1" dirty="0" smtClean="0"/>
              <a:t>Rounded Rectangle </a:t>
            </a:r>
            <a:r>
              <a:rPr lang="en-US" dirty="0" smtClean="0"/>
              <a:t>(second option from the left). On the slide, drag to draw a rounded rectangle.</a:t>
            </a:r>
          </a:p>
          <a:p>
            <a:pPr marL="233218" indent="-233218" defTabSz="932871">
              <a:buFont typeface="+mj-lt"/>
              <a:buAutoNum type="arabicPeriod"/>
              <a:defRPr/>
            </a:pPr>
            <a:r>
              <a:rPr lang="en-US" dirty="0" smtClean="0"/>
              <a:t>Select the rectangle. Drag the yellow diamond adjustment handle to the left to decrease the amount of rounding on the corners. </a:t>
            </a:r>
          </a:p>
          <a:p>
            <a:pPr marL="233218" indent="-233218" defTabSz="932871">
              <a:buFont typeface="+mj-lt"/>
              <a:buAutoNum type="arabicPeriod"/>
              <a:defRPr/>
            </a:pPr>
            <a:r>
              <a:rPr lang="en-US" dirty="0" smtClean="0"/>
              <a:t>With the rounded rectangle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0.25”</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a:t>
            </a:r>
            <a:r>
              <a:rPr lang="en-US" dirty="0" smtClean="0"/>
              <a:t> group, click the </a:t>
            </a:r>
            <a:r>
              <a:rPr lang="en-US" b="1" dirty="0" smtClean="0"/>
              <a:t>Format Shape</a:t>
            </a:r>
            <a:r>
              <a:rPr lang="en-US" dirty="0" smtClean="0"/>
              <a:t> dialog box launcher. In the </a:t>
            </a:r>
            <a:r>
              <a:rPr lang="en-US" b="1" dirty="0" smtClean="0"/>
              <a:t>Format Shape </a:t>
            </a:r>
            <a:r>
              <a:rPr lang="en-US" dirty="0" smtClean="0"/>
              <a:t>dialog box, click </a:t>
            </a:r>
            <a:r>
              <a:rPr lang="en-US" b="1" dirty="0" smtClean="0"/>
              <a:t>Fill </a:t>
            </a:r>
            <a:r>
              <a:rPr lang="en-US" dirty="0" smtClean="0"/>
              <a:t>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 </a:t>
            </a:r>
            <a:r>
              <a:rPr lang="en-US" dirty="0" smtClean="0"/>
              <a:t>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a:t>
            </a:r>
            <a:r>
              <a:rPr lang="en-US" b="1" dirty="0" smtClean="0"/>
              <a:t> 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select </a:t>
            </a:r>
            <a:r>
              <a:rPr lang="en-US" b="1" dirty="0" smtClean="0"/>
              <a:t>Offset Bottom</a:t>
            </a:r>
            <a:r>
              <a:rPr lang="en-US" dirty="0" smtClean="0"/>
              <a:t> (first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 </a:t>
            </a:r>
            <a:r>
              <a:rPr lang="en-US" dirty="0" smtClean="0"/>
              <a:t>box, enter </a:t>
            </a:r>
            <a:r>
              <a:rPr lang="en-US" b="1" dirty="0" smtClean="0"/>
              <a:t>100%</a:t>
            </a:r>
            <a:r>
              <a:rPr lang="en-US" dirty="0" smtClean="0"/>
              <a:t>. </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 </a:t>
            </a:r>
            <a:r>
              <a:rPr lang="en-US" dirty="0" smtClean="0"/>
              <a:t>in the left pane. In the </a:t>
            </a:r>
            <a:r>
              <a:rPr lang="en-US" b="1" dirty="0" smtClean="0"/>
              <a:t>3-D Format</a:t>
            </a:r>
            <a:r>
              <a:rPr lang="en-US" dirty="0" smtClean="0"/>
              <a:t> pane, do the following:</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Circle</a:t>
            </a:r>
            <a:r>
              <a:rPr lang="en-US" dirty="0" smtClean="0"/>
              <a:t> (first row, first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a:t>
            </a:r>
            <a:r>
              <a:rPr lang="en-US" dirty="0" smtClean="0"/>
              <a:t> (first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a:t>
            </a:r>
            <a:r>
              <a:rPr lang="en-US" dirty="0" smtClean="0"/>
              <a:t> (first row, third option from the left).</a:t>
            </a:r>
          </a:p>
          <a:p>
            <a:pPr marL="233218" indent="-233218" defTabSz="932871">
              <a:buFont typeface="+mj-lt"/>
              <a:buAutoNum type="arabicPeriod"/>
              <a:defRPr/>
            </a:pPr>
            <a:r>
              <a:rPr lang="en-US" dirty="0" smtClean="0"/>
              <a:t>On the slide, select the rounded rectangle.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rectangle. On the </a:t>
            </a:r>
            <a:r>
              <a:rPr lang="en-US" b="1" dirty="0" smtClean="0"/>
              <a:t>Home</a:t>
            </a:r>
            <a:r>
              <a:rPr lang="en-US" dirty="0" smtClean="0"/>
              <a:t> tab, in the </a:t>
            </a:r>
            <a:r>
              <a:rPr lang="en-US" b="1" dirty="0" smtClean="0"/>
              <a:t>Drawing</a:t>
            </a:r>
            <a:r>
              <a:rPr lang="en-US" dirty="0" smtClean="0"/>
              <a:t> group, do the following:</a:t>
            </a:r>
          </a:p>
          <a:p>
            <a:pPr marL="699653" lvl="1" indent="-233218" defTabSz="932871">
              <a:buFont typeface="Arial" pitchFamily="34" charset="0"/>
              <a:buChar char="•"/>
              <a:defRPr/>
            </a:pPr>
            <a:r>
              <a:rPr lang="en-US" dirty="0" smtClean="0"/>
              <a:t>Click the arrow next to </a:t>
            </a:r>
            <a:r>
              <a:rPr lang="en-US" b="1" dirty="0" smtClean="0"/>
              <a:t>Shape Fill</a:t>
            </a:r>
            <a:r>
              <a:rPr lang="en-US" dirty="0" smtClean="0"/>
              <a:t>, and then click </a:t>
            </a:r>
            <a:r>
              <a:rPr lang="en-US" b="1" dirty="0" smtClean="0"/>
              <a:t>No Fill</a:t>
            </a:r>
            <a:r>
              <a:rPr lang="en-US" dirty="0" smtClean="0"/>
              <a:t>.</a:t>
            </a:r>
          </a:p>
          <a:p>
            <a:pPr marL="699653" lvl="1" indent="-233218" defTabSz="932871">
              <a:buFont typeface="Arial" pitchFamily="34" charset="0"/>
              <a:buChar char="•"/>
              <a:defRPr/>
            </a:pPr>
            <a:r>
              <a:rPr lang="en-US" dirty="0" smtClean="0"/>
              <a:t>Click the arrow next to </a:t>
            </a:r>
            <a:r>
              <a:rPr lang="en-US" b="1" dirty="0" smtClean="0"/>
              <a:t>Shape Outline</a:t>
            </a:r>
            <a:r>
              <a:rPr lang="en-US" dirty="0" smtClean="0"/>
              <a:t>, and then click </a:t>
            </a:r>
            <a:r>
              <a:rPr lang="en-US" b="1" dirty="0" smtClean="0"/>
              <a:t>No Outline</a:t>
            </a:r>
            <a:r>
              <a:rPr lang="en-US" dirty="0" smtClean="0"/>
              <a:t>.</a:t>
            </a:r>
          </a:p>
          <a:p>
            <a:pPr marL="233218" indent="-233218" defTabSz="932871">
              <a:buFont typeface="+mj-lt"/>
              <a:buAutoNum type="arabicPeriod"/>
              <a:defRPr/>
            </a:pPr>
            <a:r>
              <a:rPr lang="en-US" dirty="0" smtClean="0"/>
              <a:t>Drag the second rectangle above the first rectangle until the lower edge overlays the top edge of the first rectangle. (</a:t>
            </a:r>
            <a:r>
              <a:rPr lang="en-US" b="1" dirty="0" smtClean="0"/>
              <a:t>Note: </a:t>
            </a:r>
            <a:r>
              <a:rPr lang="en-US" dirty="0" smtClean="0"/>
              <a:t>When the spinning animation effect is created later for these rectangles, the spin will center where the edges of the rectangles meet.)</a:t>
            </a:r>
          </a:p>
          <a:p>
            <a:pPr marL="233218" indent="-233218" defTabSz="932871">
              <a:buFont typeface="+mj-lt"/>
              <a:buAutoNum type="arabicPeriod"/>
              <a:defRPr/>
            </a:pPr>
            <a:r>
              <a:rPr lang="en-US" dirty="0" smtClean="0"/>
              <a:t>Press and hold CTRL, and then select both rectangles.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Selected Objects</a:t>
            </a:r>
            <a:r>
              <a:rPr lang="en-US" dirty="0" smtClean="0"/>
              <a:t>.</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Center</a:t>
            </a:r>
            <a:r>
              <a:rPr lang="en-US" dirty="0" smtClean="0"/>
              <a:t>.</a:t>
            </a:r>
          </a:p>
          <a:p>
            <a:pPr marL="699653" lvl="1" indent="-233218" defTabSz="932871">
              <a:buFont typeface="+mj-lt"/>
              <a:buAutoNum type="arabicPeriod"/>
              <a:defRPr/>
            </a:pPr>
            <a:r>
              <a:rPr lang="en-US" dirty="0" smtClean="0"/>
              <a:t>Click </a:t>
            </a:r>
            <a:r>
              <a:rPr lang="en-US" b="1" dirty="0" smtClean="0"/>
              <a:t>Group</a:t>
            </a:r>
            <a:r>
              <a:rPr lang="en-US" dirty="0" smtClean="0"/>
              <a:t>. </a:t>
            </a:r>
          </a:p>
          <a:p>
            <a:pPr marL="233218" indent="-233218" defTabSz="932871">
              <a:buFont typeface="+mj-lt"/>
              <a:buAutoNum type="arabicPeriod"/>
              <a:defRPr/>
            </a:pPr>
            <a:r>
              <a:rPr lang="en-US" dirty="0" smtClean="0"/>
              <a:t>On the slide, drag the group until it is centered horizontally on the left edge of the slide (straddling the edge).</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a:t>
            </a:r>
          </a:p>
          <a:p>
            <a:pPr marL="699653" lvl="1" indent="-233218" defTabSz="932871">
              <a:buFont typeface="+mj-lt"/>
              <a:buAutoNum type="arabicPeriod"/>
              <a:defRPr/>
            </a:pPr>
            <a:r>
              <a:rPr lang="en-US" dirty="0" smtClean="0"/>
              <a:t>Click </a:t>
            </a:r>
            <a:r>
              <a:rPr lang="en-US" b="1" dirty="0" smtClean="0"/>
              <a:t>Align Middle</a:t>
            </a:r>
            <a:r>
              <a:rPr lang="en-US" dirty="0" smtClean="0"/>
              <a:t>.</a:t>
            </a:r>
          </a:p>
          <a:p>
            <a:pPr marL="699653" lvl="1" indent="-233218" defTabSz="932871">
              <a:buFont typeface="+mj-lt"/>
              <a:buAutoNum type="arabicPeriod"/>
              <a:defRPr/>
            </a:pPr>
            <a:endParaRPr lang="en-US" dirty="0" smtClean="0"/>
          </a:p>
          <a:p>
            <a:pPr marL="699653" lvl="1" indent="-233218" defTabSz="932871">
              <a:buFont typeface="+mj-lt"/>
              <a:buAutoNum type="arabicPeriod"/>
              <a:defRPr/>
            </a:pPr>
            <a:endParaRPr lang="en-US" dirty="0" smtClean="0"/>
          </a:p>
          <a:p>
            <a:pPr marL="233218" indent="-233218" defTabSz="932871">
              <a:defRPr/>
            </a:pPr>
            <a:r>
              <a:rPr lang="en-US" dirty="0" smtClean="0"/>
              <a:t>To reproduce the dashed arc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Arc</a:t>
            </a:r>
            <a:r>
              <a:rPr lang="en-US" dirty="0" smtClean="0"/>
              <a:t> (third row, 12</a:t>
            </a:r>
            <a:r>
              <a:rPr lang="en-US" baseline="30000" dirty="0" smtClean="0"/>
              <a:t>th</a:t>
            </a:r>
            <a:r>
              <a:rPr lang="en-US" dirty="0" smtClean="0"/>
              <a:t> option from the left). On the slide, drag to draw an arc.</a:t>
            </a:r>
          </a:p>
          <a:p>
            <a:pPr marL="233218" indent="-233218" defTabSz="932871">
              <a:buFont typeface="+mj-lt"/>
              <a:buAutoNum type="arabicPeriod"/>
              <a:defRPr/>
            </a:pPr>
            <a:r>
              <a:rPr lang="en-US" dirty="0" smtClean="0"/>
              <a:t>Select the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7.5”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7.5”</a:t>
            </a:r>
            <a:r>
              <a:rPr lang="en-US" dirty="0" smtClean="0"/>
              <a:t>.</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the arrow next to </a:t>
            </a:r>
            <a:r>
              <a:rPr lang="en-US" b="1" dirty="0" smtClean="0"/>
              <a:t>Shape Outline</a:t>
            </a:r>
            <a:r>
              <a:rPr lang="en-US" dirty="0" smtClean="0"/>
              <a:t>,</a:t>
            </a:r>
            <a:r>
              <a:rPr lang="en-US" b="1" dirty="0" smtClean="0"/>
              <a:t> </a:t>
            </a:r>
            <a:r>
              <a:rPr lang="en-US" dirty="0" smtClean="0"/>
              <a:t>and then do the following:</a:t>
            </a:r>
          </a:p>
          <a:p>
            <a:pPr marL="699653" lvl="1" indent="-233218" defTabSz="932871">
              <a:buFont typeface="Arial" pitchFamily="34" charset="0"/>
              <a:buChar char="•"/>
              <a:defRPr/>
            </a:pPr>
            <a:r>
              <a:rPr lang="en-US" dirty="0" smtClean="0"/>
              <a:t>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699653" lvl="1" indent="-233218" defTabSz="932871">
              <a:buFont typeface="Arial" pitchFamily="34" charset="0"/>
              <a:buChar char="•"/>
              <a:defRPr/>
            </a:pPr>
            <a:r>
              <a:rPr lang="en-US" dirty="0" smtClean="0"/>
              <a:t>Point to </a:t>
            </a:r>
            <a:r>
              <a:rPr lang="en-US" b="1" dirty="0" smtClean="0"/>
              <a:t>Dashes</a:t>
            </a:r>
            <a:r>
              <a:rPr lang="en-US" dirty="0" smtClean="0"/>
              <a:t>, and then click </a:t>
            </a:r>
            <a:r>
              <a:rPr lang="en-US" b="1" dirty="0" smtClean="0"/>
              <a:t>Dash </a:t>
            </a:r>
            <a:r>
              <a:rPr lang="en-US" dirty="0" smtClean="0"/>
              <a:t>(fourth option from the top).</a:t>
            </a:r>
          </a:p>
          <a:p>
            <a:pPr marL="233218" indent="-233218" defTabSz="932871">
              <a:buFont typeface="+mj-lt"/>
              <a:buAutoNum type="arabicPeriod"/>
              <a:defRPr/>
            </a:pPr>
            <a:r>
              <a:rPr lang="en-US" dirty="0" smtClean="0"/>
              <a:t>On the slide, drag the yellow diamond adjustment handle on the right side of the arc to the bottom of the arc to create a half circle.</a:t>
            </a:r>
          </a:p>
          <a:p>
            <a:pPr marL="233218" indent="-233218" defTabSz="932871">
              <a:buFont typeface="+mj-lt"/>
              <a:buAutoNum type="arabicPeriod"/>
              <a:defRPr/>
            </a:pPr>
            <a:r>
              <a:rPr lang="en-US" dirty="0" smtClean="0"/>
              <a:t>Drag the arc until the yellow diamond adjustment handles are on the left edge of the slide.</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 </a:t>
            </a:r>
          </a:p>
          <a:p>
            <a:pPr marL="699653" lvl="1" indent="-233218" defTabSz="932871">
              <a:buFont typeface="+mj-lt"/>
              <a:buAutoNum type="arabicPeriod"/>
              <a:defRPr/>
            </a:pPr>
            <a:r>
              <a:rPr lang="en-US" dirty="0" smtClean="0"/>
              <a:t>Click </a:t>
            </a:r>
            <a:r>
              <a:rPr lang="en-US" b="1" dirty="0" smtClean="0"/>
              <a:t>Align Middle</a:t>
            </a:r>
            <a:r>
              <a:rPr lang="en-US" dirty="0" smtClean="0"/>
              <a:t>. </a:t>
            </a:r>
          </a:p>
          <a:p>
            <a:pPr marL="233218" indent="-233218" defTabSz="932871">
              <a:defRPr/>
            </a:pPr>
            <a:endParaRPr lang="en-US" dirty="0" smtClean="0"/>
          </a:p>
          <a:p>
            <a:pPr marL="233218" indent="-233218" defTabSz="932871">
              <a:defRPr/>
            </a:pPr>
            <a:endParaRPr lang="en-US" dirty="0" smtClean="0"/>
          </a:p>
          <a:p>
            <a:pPr marL="233218" indent="-233218" defTabSz="932871">
              <a:defRPr/>
            </a:pPr>
            <a:r>
              <a:rPr lang="en-US" dirty="0" smtClean="0"/>
              <a:t>To reproduce the half circle on this slide, do the following:</a:t>
            </a:r>
          </a:p>
          <a:p>
            <a:pPr marL="233218" indent="-233218" defTabSz="932871">
              <a:buFont typeface="+mj-lt"/>
              <a:buAutoNum type="arabicPeriod"/>
              <a:defRPr/>
            </a:pPr>
            <a:r>
              <a:rPr lang="en-US" dirty="0" smtClean="0"/>
              <a:t>On the slide, select the arc.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3.33”</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3.33”</a:t>
            </a:r>
            <a:r>
              <a:rPr lang="en-US" dirty="0" smtClean="0"/>
              <a:t>.</a:t>
            </a:r>
          </a:p>
          <a:p>
            <a:pPr marL="233218" indent="-233218" defTabSz="932871">
              <a:buFont typeface="+mj-lt"/>
              <a:buAutoNum type="arabicPeriod"/>
              <a:defRPr/>
            </a:pPr>
            <a:r>
              <a:rPr lang="en-US" dirty="0" smtClean="0"/>
              <a:t>With the second arc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Fill</a:t>
            </a:r>
            <a:r>
              <a:rPr lang="en-US" dirty="0" smtClean="0"/>
              <a:t>, and then under </a:t>
            </a:r>
            <a:r>
              <a:rPr lang="en-US" b="1" dirty="0" smtClean="0"/>
              <a:t>Theme Colors</a:t>
            </a:r>
            <a:r>
              <a:rPr lang="en-US" dirty="0" smtClean="0"/>
              <a:t> click </a:t>
            </a:r>
            <a:r>
              <a:rPr lang="en-US" b="1" dirty="0" smtClean="0"/>
              <a:t>White, Background 1, Darker 5% </a:t>
            </a:r>
            <a:r>
              <a:rPr lang="en-US" dirty="0" smtClean="0"/>
              <a:t>(second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Outline</a:t>
            </a:r>
            <a:r>
              <a:rPr lang="en-US" dirty="0" smtClean="0"/>
              <a:t>,</a:t>
            </a:r>
            <a:r>
              <a:rPr lang="en-US" b="1" dirty="0" smtClean="0"/>
              <a:t> </a:t>
            </a:r>
            <a:r>
              <a:rPr lang="en-US" dirty="0" smtClean="0"/>
              <a:t>and then click </a:t>
            </a:r>
            <a:r>
              <a:rPr lang="en-US" b="1" dirty="0" smtClean="0"/>
              <a:t>No Outline</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Shape Effects</a:t>
            </a:r>
            <a:r>
              <a:rPr lang="en-US" dirty="0" smtClean="0"/>
              <a:t>, point to </a:t>
            </a:r>
            <a:r>
              <a:rPr lang="en-US" b="1" dirty="0" smtClean="0"/>
              <a:t>Shadow</a:t>
            </a:r>
            <a:r>
              <a:rPr lang="en-US" dirty="0" smtClean="0"/>
              <a:t>, and then click </a:t>
            </a:r>
            <a:r>
              <a:rPr lang="en-US" b="1" dirty="0" smtClean="0"/>
              <a:t>Shadow</a:t>
            </a:r>
            <a:r>
              <a:rPr lang="en-US" dirty="0" smtClean="0"/>
              <a:t> </a:t>
            </a:r>
            <a:r>
              <a:rPr lang="en-US" b="1" dirty="0" smtClean="0"/>
              <a:t>Options</a:t>
            </a:r>
            <a:r>
              <a:rPr lang="en-US" dirty="0" smtClean="0"/>
              <a:t>. In the </a:t>
            </a:r>
            <a:r>
              <a:rPr lang="en-US" b="1" dirty="0" smtClean="0"/>
              <a:t>Format Shape </a:t>
            </a:r>
            <a:r>
              <a:rPr lang="en-US" dirty="0" smtClean="0"/>
              <a:t>dialog box, click </a:t>
            </a:r>
            <a:r>
              <a:rPr lang="en-US" b="1" dirty="0" smtClean="0"/>
              <a:t>Shadow</a:t>
            </a:r>
            <a:r>
              <a:rPr lang="en-US" dirty="0" smtClean="0"/>
              <a:t> 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Inner</a:t>
            </a:r>
            <a:r>
              <a:rPr lang="en-US" dirty="0" smtClean="0"/>
              <a:t> click </a:t>
            </a:r>
            <a:r>
              <a:rPr lang="en-US" b="1" dirty="0" smtClean="0"/>
              <a:t>Inside Right </a:t>
            </a:r>
            <a:r>
              <a:rPr lang="en-US" dirty="0" smtClean="0"/>
              <a:t>(second row, third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86%</a:t>
            </a:r>
            <a:r>
              <a:rPr lang="en-US" dirty="0" smtClean="0"/>
              <a:t>.</a:t>
            </a:r>
          </a:p>
          <a:p>
            <a:pPr marL="699653" lvl="1" indent="-233218" defTabSz="932871">
              <a:buFont typeface="Arial" pitchFamily="34" charset="0"/>
              <a:buChar char="•"/>
              <a:defRPr/>
            </a:pPr>
            <a:r>
              <a:rPr lang="en-US" dirty="0" smtClean="0"/>
              <a:t>In the </a:t>
            </a:r>
            <a:r>
              <a:rPr lang="en-US" b="1" dirty="0" smtClean="0"/>
              <a:t>Blur</a:t>
            </a:r>
            <a:r>
              <a:rPr lang="en-US" dirty="0" smtClean="0"/>
              <a:t> box, enter </a:t>
            </a:r>
            <a:r>
              <a:rPr lang="en-US" b="1" dirty="0" smtClean="0"/>
              <a:t>24 pt</a:t>
            </a:r>
            <a:r>
              <a:rPr lang="en-US" dirty="0" smtClean="0"/>
              <a:t>.</a:t>
            </a:r>
          </a:p>
          <a:p>
            <a:pPr marL="699653" lvl="1" indent="-233218" defTabSz="932871">
              <a:buFont typeface="Arial" pitchFamily="34" charset="0"/>
              <a:buChar char="•"/>
              <a:defRPr/>
            </a:pPr>
            <a:r>
              <a:rPr lang="en-US" dirty="0" smtClean="0"/>
              <a:t>In the </a:t>
            </a:r>
            <a:r>
              <a:rPr lang="en-US" b="1" dirty="0" smtClean="0"/>
              <a:t>Angle</a:t>
            </a:r>
            <a:r>
              <a:rPr lang="en-US" dirty="0" smtClean="0"/>
              <a:t> box, enter </a:t>
            </a:r>
            <a:r>
              <a:rPr lang="en-US" b="1" dirty="0" smtClean="0"/>
              <a:t>315</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a:t>
            </a:r>
            <a:r>
              <a:rPr lang="en-US" dirty="0" smtClean="0"/>
              <a:t> box, enter </a:t>
            </a:r>
            <a:r>
              <a:rPr lang="en-US" b="1" dirty="0" smtClean="0"/>
              <a:t>4 pt</a:t>
            </a:r>
            <a:r>
              <a:rPr lang="en-US" dirty="0" smtClean="0"/>
              <a:t>.</a:t>
            </a:r>
          </a:p>
          <a:p>
            <a:pPr marL="233218" indent="-233218" defTabSz="932871">
              <a:buFont typeface="+mj-lt"/>
              <a:buAutoNum type="arabicPeriod"/>
              <a:defRPr/>
            </a:pPr>
            <a:r>
              <a:rPr lang="en-US" dirty="0" smtClean="0"/>
              <a:t>On the slide, drag the second arc until the yellow diamond adjustment handles are on the left edge of the slide.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then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to Slide</a:t>
            </a:r>
            <a:r>
              <a:rPr lang="en-US" i="1" dirty="0" smtClean="0"/>
              <a:t>. </a:t>
            </a:r>
            <a:endParaRPr lang="en-US" dirty="0" smtClean="0"/>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Middle</a:t>
            </a:r>
            <a:r>
              <a:rPr lang="en-US" dirty="0" smtClean="0"/>
              <a:t>. </a:t>
            </a:r>
          </a:p>
          <a:p>
            <a:pPr marL="699653" lvl="1" indent="-233218" defTabSz="932871">
              <a:buFont typeface="+mj-lt"/>
              <a:buAutoNum type="arabicPeriod"/>
              <a:defRPr/>
            </a:pPr>
            <a:r>
              <a:rPr lang="en-US" dirty="0" smtClean="0"/>
              <a:t>Click </a:t>
            </a:r>
            <a:r>
              <a:rPr lang="en-US" b="1" dirty="0" smtClean="0"/>
              <a:t>Send to Back</a:t>
            </a:r>
            <a:r>
              <a:rPr lang="en-US" dirty="0" smtClean="0"/>
              <a:t>.</a:t>
            </a:r>
          </a:p>
          <a:p>
            <a:pPr marL="699653" lvl="1" indent="-233218" defTabSz="932871">
              <a:buFont typeface="Arial" pitchFamily="34" charset="0"/>
              <a:buChar char="•"/>
              <a:defRPr/>
            </a:pPr>
            <a:endParaRPr lang="en-US" dirty="0" smtClean="0"/>
          </a:p>
          <a:p>
            <a:pPr marL="699653" lvl="1" indent="-233218" defTabSz="932871">
              <a:buFont typeface="Arial" pitchFamily="34" charset="0"/>
              <a:buChar char="•"/>
              <a:defRPr/>
            </a:pPr>
            <a:endParaRPr lang="en-US" dirty="0" smtClean="0"/>
          </a:p>
          <a:p>
            <a:pPr marL="233218" indent="-233218" defTabSz="932871">
              <a:defRPr/>
            </a:pPr>
            <a:r>
              <a:rPr lang="en-US" dirty="0" smtClean="0"/>
              <a:t>To reproduce the button shapes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Oval </a:t>
            </a:r>
            <a:r>
              <a:rPr lang="en-US" dirty="0" smtClean="0"/>
              <a:t>(first row, second option from the left). On the slide, drag to draw an oval.</a:t>
            </a:r>
          </a:p>
          <a:p>
            <a:pPr marL="233218" indent="-233218" defTabSz="932871">
              <a:buFont typeface="+mj-lt"/>
              <a:buAutoNum type="arabicPeriod"/>
              <a:defRPr/>
            </a:pPr>
            <a:r>
              <a:rPr lang="en-US" dirty="0" smtClean="0"/>
              <a:t>Select the oval.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0.34”</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0.34”</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More</a:t>
            </a:r>
            <a:r>
              <a:rPr lang="en-US" dirty="0" smtClean="0"/>
              <a:t>, and then click </a:t>
            </a:r>
            <a:r>
              <a:rPr lang="en-US" b="1" dirty="0" smtClean="0"/>
              <a:t>Light 1 Outline, Colored Fill – Dark 1</a:t>
            </a:r>
            <a:r>
              <a:rPr lang="en-US" dirty="0" smtClean="0"/>
              <a:t> (third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 </a:t>
            </a:r>
            <a:r>
              <a:rPr lang="en-US" dirty="0" smtClean="0"/>
              <a:t>group, click the </a:t>
            </a:r>
            <a:r>
              <a:rPr lang="en-US" b="1" dirty="0" smtClean="0"/>
              <a:t>Format Shape </a:t>
            </a:r>
            <a:r>
              <a:rPr lang="en-US" dirty="0" smtClean="0"/>
              <a:t>dialog box launcher. In the </a:t>
            </a:r>
            <a:r>
              <a:rPr lang="en-US" b="1" dirty="0" smtClean="0"/>
              <a:t>Format Shape </a:t>
            </a:r>
            <a:r>
              <a:rPr lang="en-US" dirty="0" smtClean="0"/>
              <a:t>dialog box, click </a:t>
            </a:r>
            <a:r>
              <a:rPr lang="en-US" b="1" dirty="0" smtClean="0"/>
              <a:t>Fill</a:t>
            </a:r>
            <a:r>
              <a:rPr lang="en-US" dirty="0" smtClean="0"/>
              <a:t> 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Olive Green, Accent 3, Lighter 80</a:t>
            </a:r>
            <a:r>
              <a:rPr lang="en-US" b="1" dirty="0" smtClean="0">
                <a:ea typeface="Verdana"/>
                <a:cs typeface="Verdana"/>
              </a:rPr>
              <a:t>°</a:t>
            </a:r>
            <a:r>
              <a:rPr lang="en-US" b="1" dirty="0" smtClean="0"/>
              <a:t> </a:t>
            </a:r>
            <a:r>
              <a:rPr lang="en-US" dirty="0" smtClean="0"/>
              <a:t>(second row, seventh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a:t>
            </a:r>
            <a:r>
              <a:rPr lang="en-US" dirty="0" smtClean="0"/>
              <a:t> 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click </a:t>
            </a:r>
            <a:r>
              <a:rPr lang="en-US" b="1" dirty="0" smtClean="0"/>
              <a:t>Offset Bottom </a:t>
            </a:r>
            <a:r>
              <a:rPr lang="en-US" dirty="0" smtClean="0"/>
              <a:t>(first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a:t>
            </a:r>
            <a:r>
              <a:rPr lang="en-US" dirty="0" smtClean="0"/>
              <a:t> box, enter </a:t>
            </a:r>
            <a:r>
              <a:rPr lang="en-US" b="1" dirty="0" smtClean="0"/>
              <a:t>100%</a:t>
            </a:r>
            <a:r>
              <a:rPr lang="en-US" dirty="0" smtClean="0"/>
              <a:t>.</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a:t>
            </a:r>
            <a:r>
              <a:rPr lang="en-US" dirty="0" smtClean="0"/>
              <a:t> in the left pane, and then do the following in the </a:t>
            </a:r>
            <a:r>
              <a:rPr lang="en-US" b="1" dirty="0" smtClean="0"/>
              <a:t>3-D Format </a:t>
            </a:r>
            <a:r>
              <a:rPr lang="en-US" dirty="0" smtClean="0"/>
              <a:t>pane:</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Art Deco</a:t>
            </a:r>
            <a:r>
              <a:rPr lang="en-US" dirty="0" smtClean="0"/>
              <a:t> (third row, fourth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Contour</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 In the </a:t>
            </a:r>
            <a:r>
              <a:rPr lang="en-US" b="1" dirty="0" smtClean="0"/>
              <a:t>Size</a:t>
            </a:r>
            <a:r>
              <a:rPr lang="en-US" dirty="0" smtClean="0"/>
              <a:t> box, enter </a:t>
            </a:r>
            <a:r>
              <a:rPr lang="en-US" b="1" dirty="0" smtClean="0"/>
              <a:t>3.5 pt</a:t>
            </a:r>
            <a:r>
              <a:rPr lang="en-US" dirty="0" smtClean="0"/>
              <a:t>.</a:t>
            </a:r>
          </a:p>
          <a:p>
            <a:pPr marL="699653" lvl="1" indent="-233218" defTabSz="932871">
              <a:buFont typeface="Arial" pitchFamily="34" charset="0"/>
              <a:buChar char="•"/>
              <a:defRP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 </a:t>
            </a:r>
            <a:r>
              <a:rPr lang="en-US" dirty="0" smtClean="0"/>
              <a:t>(first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 </a:t>
            </a:r>
            <a:r>
              <a:rPr lang="en-US" dirty="0" smtClean="0"/>
              <a:t>(first row, third option from the left).</a:t>
            </a:r>
          </a:p>
          <a:p>
            <a:pPr marL="233218" indent="-233218" defTabSz="932871">
              <a:buFont typeface="+mj-lt"/>
              <a:buAutoNum type="arabicPeriod"/>
              <a:defRPr/>
            </a:pPr>
            <a:r>
              <a:rPr lang="en-US" dirty="0" smtClean="0"/>
              <a:t>On the slide, select the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2.98”</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1.5”</a:t>
            </a:r>
            <a:r>
              <a:rPr lang="en-US" dirty="0" smtClean="0"/>
              <a:t>.</a:t>
            </a:r>
          </a:p>
          <a:p>
            <a:pPr marL="233218" indent="-233218" defTabSz="932871">
              <a:buFont typeface="+mj-lt"/>
              <a:buAutoNum type="arabicPeriod"/>
              <a:defRPr/>
            </a:pPr>
            <a:r>
              <a:rPr lang="en-US" dirty="0" smtClean="0"/>
              <a:t>Select the oval.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3.52”</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2.98”</a:t>
            </a:r>
            <a:r>
              <a:rPr lang="en-US" dirty="0" smtClean="0"/>
              <a:t>. </a:t>
            </a:r>
          </a:p>
          <a:p>
            <a:pPr marL="233218" indent="-233218" defTabSz="932871">
              <a:buFont typeface="+mj-lt"/>
              <a:buAutoNum type="arabicPeriod"/>
              <a:defRPr/>
            </a:pPr>
            <a:r>
              <a:rPr lang="en-US" dirty="0" smtClean="0"/>
              <a:t>Repeat step 9 two more times, for a total of four ovals.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 to position the third and fourth ovals:</a:t>
            </a:r>
          </a:p>
          <a:p>
            <a:pPr marL="699653" lvl="1" indent="-233218" defTabSz="932871">
              <a:buFont typeface="Arial" pitchFamily="34" charset="0"/>
              <a:buChar char="•"/>
              <a:defRPr/>
            </a:pPr>
            <a:r>
              <a:rPr lang="en-US" dirty="0" smtClean="0"/>
              <a:t>Select the third oval on the slide, and then enter </a:t>
            </a:r>
            <a:r>
              <a:rPr lang="en-US" b="1" dirty="0" smtClean="0"/>
              <a:t>3.52” </a:t>
            </a:r>
            <a:r>
              <a:rPr lang="en-US" dirty="0" smtClean="0"/>
              <a:t>in the </a:t>
            </a:r>
            <a:r>
              <a:rPr lang="en-US" b="1" dirty="0" smtClean="0"/>
              <a:t>Horizontal</a:t>
            </a:r>
            <a:r>
              <a:rPr lang="en-US" dirty="0" smtClean="0"/>
              <a:t> box and </a:t>
            </a:r>
            <a:r>
              <a:rPr lang="en-US" b="1" dirty="0" smtClean="0"/>
              <a:t>4.27” </a:t>
            </a:r>
            <a:r>
              <a:rPr lang="en-US" dirty="0" smtClean="0"/>
              <a:t>in the</a:t>
            </a:r>
            <a:r>
              <a:rPr lang="en-US" b="1" dirty="0" smtClean="0"/>
              <a:t> Vertical </a:t>
            </a:r>
            <a:r>
              <a:rPr lang="en-US" dirty="0" smtClean="0"/>
              <a:t>box.</a:t>
            </a:r>
          </a:p>
          <a:p>
            <a:pPr marL="699653" lvl="1" indent="-233218" defTabSz="932871">
              <a:buFont typeface="Arial" pitchFamily="34" charset="0"/>
              <a:buChar char="•"/>
              <a:defRPr/>
            </a:pPr>
            <a:r>
              <a:rPr lang="en-US" dirty="0" smtClean="0"/>
              <a:t>Select the fourth oval on the slide, and then enter </a:t>
            </a:r>
            <a:r>
              <a:rPr lang="en-US" b="1" dirty="0" smtClean="0"/>
              <a:t>2.99” </a:t>
            </a:r>
            <a:r>
              <a:rPr lang="en-US" dirty="0" smtClean="0"/>
              <a:t>in the </a:t>
            </a:r>
            <a:r>
              <a:rPr lang="en-US" b="1" dirty="0" smtClean="0"/>
              <a:t>Horizontal</a:t>
            </a:r>
            <a:r>
              <a:rPr lang="en-US" dirty="0" smtClean="0"/>
              <a:t> box and </a:t>
            </a:r>
            <a:r>
              <a:rPr lang="en-US" b="1" dirty="0" smtClean="0"/>
              <a:t>5.66” </a:t>
            </a:r>
            <a:r>
              <a:rPr lang="en-US" dirty="0" smtClean="0"/>
              <a:t>in the</a:t>
            </a:r>
            <a:r>
              <a:rPr lang="en-US" b="1" dirty="0" smtClean="0"/>
              <a:t> Vertical </a:t>
            </a:r>
            <a:r>
              <a:rPr lang="en-US" dirty="0" smtClean="0"/>
              <a:t>box.</a:t>
            </a:r>
          </a:p>
          <a:p>
            <a:pPr marL="233218" indent="-233218" defTabSz="932871">
              <a:buFont typeface="+mj-lt"/>
              <a:buAutoNum type="arabicPeriod"/>
              <a:defRPr/>
            </a:pPr>
            <a:endParaRPr lang="en-US" dirty="0" smtClean="0"/>
          </a:p>
          <a:p>
            <a:pPr marL="233218" indent="-233218" defTabSz="932871">
              <a:buFont typeface="+mj-lt"/>
              <a:buAutoNum type="arabicPeriod"/>
              <a:defRPr/>
            </a:pPr>
            <a:endParaRPr lang="en-US" dirty="0" smtClean="0"/>
          </a:p>
          <a:p>
            <a:pPr marL="233218" indent="-233218" defTabSz="932871">
              <a:defRPr/>
            </a:pPr>
            <a:r>
              <a:rPr lang="en-US" dirty="0" smtClean="0"/>
              <a:t>To reproduce the text on this slide, do the following:</a:t>
            </a:r>
          </a:p>
          <a:p>
            <a:pPr marL="233218" indent="-233218" defTabSz="932871">
              <a:buFont typeface="+mj-lt"/>
              <a:buAutoNum type="arabicPeriod"/>
              <a:defRPr/>
            </a:pPr>
            <a:r>
              <a:rPr lang="en-US" dirty="0" smtClean="0"/>
              <a:t>On the </a:t>
            </a:r>
            <a:r>
              <a:rPr lang="en-US" b="1" dirty="0" smtClean="0"/>
              <a:t>Insert</a:t>
            </a:r>
            <a:r>
              <a:rPr lang="en-US" dirty="0" smtClean="0"/>
              <a:t> tab, in the </a:t>
            </a:r>
            <a:r>
              <a:rPr lang="en-US" b="1" dirty="0" smtClean="0"/>
              <a:t>Text</a:t>
            </a:r>
            <a:r>
              <a:rPr lang="en-US" dirty="0" smtClean="0"/>
              <a:t> group, click </a:t>
            </a:r>
            <a:r>
              <a:rPr lang="en-US" b="1" dirty="0" smtClean="0"/>
              <a:t>Text Box</a:t>
            </a:r>
            <a:r>
              <a:rPr lang="en-US" dirty="0" smtClean="0"/>
              <a:t>, and then on the slide, drag to draw the text box. </a:t>
            </a:r>
          </a:p>
          <a:p>
            <a:pPr marL="233218" indent="-233218" defTabSz="932871">
              <a:buFont typeface="+mj-lt"/>
              <a:buAutoNum type="arabicPeriod"/>
              <a:defRPr/>
            </a:pPr>
            <a:r>
              <a:rPr lang="en-US" dirty="0" smtClean="0"/>
              <a:t>Enter text in the text box and select the text. On the </a:t>
            </a:r>
            <a:r>
              <a:rPr lang="en-US" b="1" dirty="0" smtClean="0"/>
              <a:t>Home</a:t>
            </a:r>
            <a:r>
              <a:rPr lang="en-US" dirty="0" smtClean="0"/>
              <a:t> tab, in the </a:t>
            </a:r>
            <a:r>
              <a:rPr lang="en-US" b="1" dirty="0" smtClean="0"/>
              <a:t>Font</a:t>
            </a:r>
            <a:r>
              <a:rPr lang="en-US" dirty="0" smtClean="0"/>
              <a:t> group, do the following: </a:t>
            </a:r>
          </a:p>
          <a:p>
            <a:pPr marL="699653" lvl="1" indent="-233218" defTabSz="932871">
              <a:buFont typeface="Arial" pitchFamily="34" charset="0"/>
              <a:buChar char="•"/>
              <a:defRPr/>
            </a:pPr>
            <a:r>
              <a:rPr lang="en-US" dirty="0" smtClean="0"/>
              <a:t>In the </a:t>
            </a:r>
            <a:r>
              <a:rPr lang="en-US" b="1" dirty="0" smtClean="0"/>
              <a:t>Font </a:t>
            </a:r>
            <a:r>
              <a:rPr lang="en-US" dirty="0" smtClean="0"/>
              <a:t>list, select </a:t>
            </a:r>
            <a:r>
              <a:rPr lang="en-US" b="1" dirty="0" smtClean="0"/>
              <a:t>Corbel</a:t>
            </a:r>
            <a:r>
              <a:rPr lang="en-US" dirty="0" smtClean="0"/>
              <a:t>.</a:t>
            </a:r>
          </a:p>
          <a:p>
            <a:pPr marL="699653" lvl="1" indent="-233218" defTabSz="932871">
              <a:buFont typeface="Arial" pitchFamily="34" charset="0"/>
              <a:buChar char="•"/>
              <a:defRPr/>
            </a:pPr>
            <a:r>
              <a:rPr lang="en-US" dirty="0" smtClean="0"/>
              <a:t>In the </a:t>
            </a:r>
            <a:r>
              <a:rPr lang="en-US" b="1" dirty="0" smtClean="0"/>
              <a:t>Font Size </a:t>
            </a:r>
            <a:r>
              <a:rPr lang="en-US" dirty="0" smtClean="0"/>
              <a:t>list, select </a:t>
            </a:r>
            <a:r>
              <a:rPr lang="en-US" b="1" dirty="0" smtClean="0"/>
              <a:t>22</a:t>
            </a:r>
            <a:r>
              <a:rPr lang="en-US" dirty="0" smtClean="0"/>
              <a:t>.</a:t>
            </a:r>
            <a:r>
              <a:rPr lang="en-US" b="1" dirty="0" smtClean="0"/>
              <a:t> </a:t>
            </a:r>
            <a:endParaRPr lang="en-US" dirty="0" smtClean="0"/>
          </a:p>
          <a:p>
            <a:pPr marL="699653" lvl="1" indent="-233218" defTabSz="932871">
              <a:buFont typeface="Arial" pitchFamily="34" charset="0"/>
              <a:buChar char="•"/>
              <a:defRPr/>
            </a:pPr>
            <a:r>
              <a:rPr lang="en-US" dirty="0" smtClean="0"/>
              <a:t>Click the arrow next to </a:t>
            </a:r>
            <a:r>
              <a:rPr lang="en-US" b="1" dirty="0" smtClean="0"/>
              <a:t>Font Color</a:t>
            </a:r>
            <a:r>
              <a:rPr lang="en-US" dirty="0" smtClean="0"/>
              <a:t>, and then under </a:t>
            </a:r>
            <a:r>
              <a:rPr lang="en-US" b="1" dirty="0" smtClean="0"/>
              <a:t>Theme Colors</a:t>
            </a:r>
            <a:r>
              <a:rPr lang="en-US" dirty="0" smtClean="0"/>
              <a:t> click </a:t>
            </a:r>
            <a:r>
              <a:rPr lang="en-US" b="1" dirty="0" smtClean="0"/>
              <a:t>White, Background 1, Darker 50% </a:t>
            </a:r>
            <a:r>
              <a:rPr lang="en-US" dirty="0" smtClean="0"/>
              <a:t>(sixth row, first option from the left).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Paragraph</a:t>
            </a:r>
            <a:r>
              <a:rPr lang="en-US" dirty="0" smtClean="0"/>
              <a:t> group, click </a:t>
            </a:r>
            <a:r>
              <a:rPr lang="en-US" b="1" dirty="0" smtClean="0"/>
              <a:t>Align Text Left </a:t>
            </a:r>
            <a:r>
              <a:rPr lang="en-US" dirty="0" smtClean="0"/>
              <a:t>to align the text left in the text box.</a:t>
            </a:r>
          </a:p>
          <a:p>
            <a:pPr marL="233218" indent="-233218" defTabSz="932871">
              <a:buFont typeface="+mj-lt"/>
              <a:buAutoNum type="arabicPeriod"/>
              <a:defRPr/>
            </a:pPr>
            <a:r>
              <a:rPr lang="en-US" dirty="0" smtClean="0"/>
              <a:t>On the slide, drag the text box to the right of the first oval.</a:t>
            </a:r>
          </a:p>
          <a:p>
            <a:pPr marL="233218" indent="-233218" defTabSz="932871">
              <a:buFont typeface="+mj-lt"/>
              <a:buAutoNum type="arabicPeriod"/>
              <a:defRPr/>
            </a:pPr>
            <a:r>
              <a:rPr lang="en-US" dirty="0" smtClean="0"/>
              <a:t>Select the text box.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 </a:t>
            </a:r>
          </a:p>
          <a:p>
            <a:pPr marL="233218" indent="-233218" defTabSz="932871">
              <a:buFont typeface="+mj-lt"/>
              <a:buAutoNum type="arabicPeriod"/>
              <a:defRPr/>
            </a:pPr>
            <a:r>
              <a:rPr lang="en-US" dirty="0" smtClean="0"/>
              <a:t>Click in the text box and edit the text. </a:t>
            </a:r>
          </a:p>
          <a:p>
            <a:pPr marL="233218" indent="-233218" defTabSz="932871">
              <a:buFont typeface="+mj-lt"/>
              <a:buAutoNum type="arabicPeriod"/>
              <a:defRPr/>
            </a:pPr>
            <a:r>
              <a:rPr lang="en-US" dirty="0" smtClean="0"/>
              <a:t>Drag the second text box to the right of the second oval.</a:t>
            </a:r>
          </a:p>
          <a:p>
            <a:pPr marL="233218" indent="-233218" defTabSz="932871">
              <a:buFont typeface="+mj-lt"/>
              <a:buAutoNum type="arabicPeriod"/>
              <a:defRPr/>
            </a:pPr>
            <a:r>
              <a:rPr lang="en-US" dirty="0" smtClean="0"/>
              <a:t>Repeat steps 5-7 to create the third and fourth text boxes, dragging them to the right of the third and fourth ovals. </a:t>
            </a:r>
          </a:p>
          <a:p>
            <a:endParaRPr lang="en-US" i="1" dirty="0" smtClean="0"/>
          </a:p>
          <a:p>
            <a:endParaRPr lang="en-US" i="1" dirty="0" smtClean="0"/>
          </a:p>
          <a:p>
            <a:r>
              <a:rPr lang="en-US" dirty="0" smtClean="0"/>
              <a:t>To reproduce the animation effects on this slide, do the following:</a:t>
            </a:r>
          </a:p>
          <a:p>
            <a:pPr marL="233218" indent="-233218" defTabSz="932871">
              <a:buFont typeface="+mj-lt"/>
              <a:buAutoNum type="arabicPeriod"/>
              <a:defRPr/>
            </a:pPr>
            <a:r>
              <a:rPr lang="en-US" dirty="0" smtClean="0"/>
              <a:t>On the </a:t>
            </a:r>
            <a:r>
              <a:rPr lang="en-US" b="1" dirty="0" smtClean="0"/>
              <a:t>Animations</a:t>
            </a:r>
            <a:r>
              <a:rPr lang="en-US" dirty="0" smtClean="0"/>
              <a:t> tab, in the </a:t>
            </a:r>
            <a:r>
              <a:rPr lang="en-US" b="1" dirty="0" smtClean="0"/>
              <a:t>Animations</a:t>
            </a:r>
            <a:r>
              <a:rPr lang="en-US" dirty="0" smtClean="0"/>
              <a:t> group, click </a:t>
            </a:r>
            <a:r>
              <a:rPr lang="en-US" b="1" dirty="0" smtClean="0"/>
              <a:t>Custom Animation</a:t>
            </a:r>
            <a:r>
              <a:rPr lang="en-US" dirty="0" smtClean="0"/>
              <a: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Editing</a:t>
            </a:r>
            <a:r>
              <a:rPr lang="en-US" dirty="0" smtClean="0"/>
              <a:t> group, click </a:t>
            </a:r>
            <a:r>
              <a:rPr lang="en-US" b="1" dirty="0" smtClean="0"/>
              <a:t>Select</a:t>
            </a:r>
            <a:r>
              <a:rPr lang="en-US" dirty="0" smtClean="0"/>
              <a:t>, and then click </a:t>
            </a:r>
            <a:r>
              <a:rPr lang="en-US" b="1" dirty="0" smtClean="0"/>
              <a:t>Selection Pane</a:t>
            </a:r>
            <a:r>
              <a:rPr lang="en-US" dirty="0" smtClean="0"/>
              <a:t>. </a:t>
            </a:r>
          </a:p>
          <a:p>
            <a:pPr marL="233218" indent="-233218">
              <a:buFont typeface="+mj-lt"/>
              <a:buAutoNum type="arabicPeriod"/>
            </a:pPr>
            <a:r>
              <a:rPr lang="en-US" dirty="0" smtClean="0"/>
              <a:t>In the </a:t>
            </a:r>
            <a:r>
              <a:rPr lang="en-US" b="1" dirty="0" smtClean="0"/>
              <a:t>Selection and Visibility</a:t>
            </a:r>
            <a:r>
              <a:rPr lang="en-US" dirty="0" smtClean="0"/>
              <a:t> 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animation effect (spin effect for the rectangle group). Under </a:t>
            </a:r>
            <a:r>
              <a:rPr lang="en-US" b="1" dirty="0" smtClean="0"/>
              <a:t>Modify: Spin</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With Previous</a:t>
            </a:r>
            <a:r>
              <a:rPr lang="en-US" dirty="0" smtClean="0"/>
              <a:t>. </a:t>
            </a:r>
          </a:p>
          <a:p>
            <a:pPr marL="1166089" lvl="2" indent="-233218">
              <a:buFont typeface="Arial" pitchFamily="34" charset="0"/>
              <a:buChar cha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123</a:t>
            </a:r>
            <a:r>
              <a:rPr lang="en-US" b="1" dirty="0" smtClean="0">
                <a:ea typeface="Verdana"/>
                <a:cs typeface="Verdana"/>
              </a:rPr>
              <a:t>°</a:t>
            </a:r>
            <a:r>
              <a:rPr lang="en-US" dirty="0" smtClean="0">
                <a:ea typeface="Verdana"/>
                <a:cs typeface="Verdana"/>
              </a:rPr>
              <a:t>,</a:t>
            </a:r>
            <a:r>
              <a:rPr lang="en-US" b="1" dirty="0" smtClean="0">
                <a:ea typeface="Verdana"/>
                <a:cs typeface="Verdana"/>
              </a:rPr>
              <a:t> </a:t>
            </a:r>
            <a:r>
              <a:rPr lang="en-US" dirty="0" smtClean="0"/>
              <a:t>and then press ENTER. Also in the </a:t>
            </a:r>
            <a:r>
              <a:rPr lang="en-US" b="1" dirty="0" smtClean="0"/>
              <a:t>Amount</a:t>
            </a:r>
            <a:r>
              <a:rPr lang="en-US" dirty="0" smtClean="0"/>
              <a:t> list, click </a:t>
            </a:r>
            <a:r>
              <a:rPr lang="en-US" b="1" dirty="0" smtClean="0"/>
              <a:t>Counterclockwise</a:t>
            </a:r>
            <a:r>
              <a:rPr lang="en-US" dirty="0" smtClean="0"/>
              <a:t>.</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Fast</a:t>
            </a:r>
            <a:r>
              <a:rPr lang="en-US" dirty="0" smtClean="0"/>
              <a:t>. </a:t>
            </a:r>
          </a:p>
          <a:p>
            <a:pPr marL="233218" indent="-233218">
              <a:buFont typeface="+mj-lt"/>
              <a:buAutoNum type="arabicPeriod"/>
            </a:pPr>
            <a:r>
              <a:rPr lang="en-US" dirty="0" smtClean="0"/>
              <a:t>On the slide, select the first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second animation effect (change fill color effect for the first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first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third animation effect (fade effect for the first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buFont typeface="+mj-lt"/>
              <a:buAutoNum type="arabicPeriod"/>
              <a:defRPr/>
            </a:pPr>
            <a:r>
              <a:rPr lang="en-US" dirty="0" smtClean="0"/>
              <a:t>In the </a:t>
            </a:r>
            <a:r>
              <a:rPr lang="en-US" b="1" dirty="0" smtClean="0"/>
              <a:t>Selection and Visibility </a:t>
            </a:r>
            <a:r>
              <a:rPr lang="en-US" dirty="0" smtClean="0"/>
              <a:t>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fourth animation effect (spin effect for the rectangle group). Under </a:t>
            </a:r>
            <a:r>
              <a:rPr lang="en-US" b="1" dirty="0" smtClean="0"/>
              <a:t>Modify: Spin</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On Click</a:t>
            </a:r>
            <a:r>
              <a:rPr lang="en-US" dirty="0" smtClean="0"/>
              <a:t>. </a:t>
            </a:r>
          </a:p>
          <a:p>
            <a:pPr marL="1166089" lvl="2" indent="-233218" defTabSz="932871">
              <a:buFont typeface="Arial" pitchFamily="34" charset="0"/>
              <a:buChar char="•"/>
              <a:defRP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22</a:t>
            </a:r>
            <a:r>
              <a:rPr lang="en-US" b="1" dirty="0" smtClean="0">
                <a:ea typeface="Verdana"/>
                <a:cs typeface="Verdana"/>
              </a:rPr>
              <a:t>°</a:t>
            </a:r>
            <a:r>
              <a:rPr lang="en-US" dirty="0" smtClean="0"/>
              <a:t>, and then press ENTER.  Also in the </a:t>
            </a:r>
            <a:r>
              <a:rPr lang="en-US" b="1" dirty="0" smtClean="0"/>
              <a:t>Amount</a:t>
            </a:r>
            <a:r>
              <a:rPr lang="en-US" dirty="0" smtClean="0"/>
              <a:t> list, click </a:t>
            </a:r>
            <a:r>
              <a:rPr lang="en-US" b="1" dirty="0" smtClean="0"/>
              <a:t>Clockwise</a:t>
            </a:r>
            <a:r>
              <a:rPr lang="en-US" dirty="0" smtClean="0"/>
              <a:t>. </a:t>
            </a:r>
          </a:p>
          <a:p>
            <a:pPr marL="1166089" lvl="2" indent="-233218" defTabSz="932871">
              <a:buFont typeface="Arial" pitchFamily="34" charset="0"/>
              <a:buChar char="•"/>
              <a:defRP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a:buFont typeface="+mj-lt"/>
              <a:buAutoNum type="arabicPeriod"/>
            </a:pPr>
            <a:r>
              <a:rPr lang="en-US" dirty="0" smtClean="0"/>
              <a:t>On the slide, select the second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fifth animation effect (change fill color effect for the second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second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sixth animation effect (fade effect for the second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third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seventh animation effect (change fill color effect for the third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third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eighth animation effect (fade effect for the third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fourth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ninth animation effect (change fill color effect for the fourth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fourth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10</a:t>
            </a:r>
            <a:r>
              <a:rPr lang="en-US" baseline="30000" dirty="0" smtClean="0"/>
              <a:t>th</a:t>
            </a:r>
            <a:r>
              <a:rPr lang="en-US" dirty="0" smtClean="0"/>
              <a:t> animation effect (fade effect for the fourth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defRPr/>
            </a:pPr>
            <a:endParaRPr lang="en-US" dirty="0" smtClean="0"/>
          </a:p>
        </p:txBody>
      </p:sp>
      <p:sp>
        <p:nvSpPr>
          <p:cNvPr id="6" name="Slide Image Placeholder 5"/>
          <p:cNvSpPr>
            <a:spLocks noGrp="1" noRot="1" noChangeAspect="1"/>
          </p:cNvSpPr>
          <p:nvPr>
            <p:ph type="sldImg"/>
          </p:nvPr>
        </p:nvSpPr>
        <p:spPr>
          <a:xfrm>
            <a:off x="555625" y="468313"/>
            <a:ext cx="3200400" cy="2400300"/>
          </a:xfr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25000" lnSpcReduction="20000"/>
          </a:bodyPr>
          <a:lstStyle/>
          <a:p>
            <a:r>
              <a:rPr lang="en-US" sz="1400" b="1" dirty="0" smtClean="0"/>
              <a:t>Custom animation effects: object spins on end</a:t>
            </a:r>
          </a:p>
          <a:p>
            <a:r>
              <a:rPr lang="en-US" sz="1400" dirty="0" smtClean="0"/>
              <a:t>(Advanced)</a:t>
            </a:r>
          </a:p>
          <a:p>
            <a:endParaRPr lang="en-US" dirty="0" smtClean="0"/>
          </a:p>
          <a:p>
            <a:endParaRPr lang="en-US" dirty="0" smtClean="0"/>
          </a:p>
          <a:p>
            <a:r>
              <a:rPr lang="en-US" dirty="0" smtClean="0"/>
              <a:t>To reproduce the background effects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Slides</a:t>
            </a:r>
            <a:r>
              <a:rPr lang="en-US" dirty="0" smtClean="0"/>
              <a:t> group, click </a:t>
            </a:r>
            <a:r>
              <a:rPr lang="en-US" b="1" dirty="0" smtClean="0"/>
              <a:t>Layout</a:t>
            </a:r>
            <a:r>
              <a:rPr lang="en-US" dirty="0" smtClean="0"/>
              <a:t>, and then click </a:t>
            </a:r>
            <a:r>
              <a:rPr lang="en-US" b="1" dirty="0" smtClean="0"/>
              <a:t>Blank</a:t>
            </a:r>
            <a:r>
              <a:rPr lang="en-US" dirty="0" smtClean="0"/>
              <a:t>.</a:t>
            </a:r>
          </a:p>
          <a:p>
            <a:pPr marL="233218" indent="-233218">
              <a:buFont typeface="+mj-lt"/>
              <a:buAutoNum type="arabicPeriod"/>
            </a:pPr>
            <a:r>
              <a:rPr lang="en-US" dirty="0" smtClean="0"/>
              <a:t>Right-click the slide background area, and then click </a:t>
            </a:r>
            <a:r>
              <a:rPr lang="en-US" b="1" dirty="0" smtClean="0"/>
              <a:t>Format Background</a:t>
            </a:r>
            <a:r>
              <a:rPr lang="en-US" dirty="0" smtClean="0"/>
              <a:t>. In the </a:t>
            </a:r>
            <a:r>
              <a:rPr lang="en-US" b="1" dirty="0" smtClean="0"/>
              <a:t>Format Background </a:t>
            </a:r>
            <a:r>
              <a:rPr lang="en-US" dirty="0" smtClean="0"/>
              <a:t>dialog box, click </a:t>
            </a:r>
            <a:r>
              <a:rPr lang="en-US" b="1" dirty="0" smtClean="0"/>
              <a:t>Fill</a:t>
            </a:r>
            <a:r>
              <a:rPr lang="en-US" dirty="0" smtClean="0"/>
              <a:t> in the left pane, and then select </a:t>
            </a:r>
            <a:r>
              <a:rPr lang="en-US" b="1" dirty="0" smtClean="0"/>
              <a:t>Solid fill</a:t>
            </a:r>
            <a:r>
              <a:rPr lang="en-US" dirty="0" smtClean="0"/>
              <a:t> in the </a:t>
            </a:r>
            <a:r>
              <a:rPr lang="en-US" b="1" dirty="0" smtClean="0"/>
              <a:t>Fill</a:t>
            </a:r>
            <a:r>
              <a:rPr lang="en-US" dirty="0" smtClean="0"/>
              <a:t> pane.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a:t>
            </a:r>
          </a:p>
          <a:p>
            <a:endParaRPr lang="en-US" dirty="0" smtClean="0"/>
          </a:p>
          <a:p>
            <a:endParaRPr lang="en-US" dirty="0" smtClean="0"/>
          </a:p>
          <a:p>
            <a:r>
              <a:rPr lang="en-US" dirty="0" smtClean="0"/>
              <a:t>To reproduce the rectangle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Rectangles</a:t>
            </a:r>
            <a:r>
              <a:rPr lang="en-US" dirty="0" smtClean="0"/>
              <a:t> click </a:t>
            </a:r>
            <a:r>
              <a:rPr lang="en-US" b="1" dirty="0" smtClean="0"/>
              <a:t>Rounded Rectangle </a:t>
            </a:r>
            <a:r>
              <a:rPr lang="en-US" dirty="0" smtClean="0"/>
              <a:t>(second option from the left). On the slide, drag to draw a rounded rectangle.</a:t>
            </a:r>
          </a:p>
          <a:p>
            <a:pPr marL="233218" indent="-233218" defTabSz="932871">
              <a:buFont typeface="+mj-lt"/>
              <a:buAutoNum type="arabicPeriod"/>
              <a:defRPr/>
            </a:pPr>
            <a:r>
              <a:rPr lang="en-US" dirty="0" smtClean="0"/>
              <a:t>Select the rectangle. Drag the yellow diamond adjustment handle to the left to decrease the amount of rounding on the corners. </a:t>
            </a:r>
          </a:p>
          <a:p>
            <a:pPr marL="233218" indent="-233218" defTabSz="932871">
              <a:buFont typeface="+mj-lt"/>
              <a:buAutoNum type="arabicPeriod"/>
              <a:defRPr/>
            </a:pPr>
            <a:r>
              <a:rPr lang="en-US" dirty="0" smtClean="0"/>
              <a:t>With the rounded rectangle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0.25”</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a:t>
            </a:r>
            <a:r>
              <a:rPr lang="en-US" dirty="0" smtClean="0"/>
              <a:t> group, click the </a:t>
            </a:r>
            <a:r>
              <a:rPr lang="en-US" b="1" dirty="0" smtClean="0"/>
              <a:t>Format Shape</a:t>
            </a:r>
            <a:r>
              <a:rPr lang="en-US" dirty="0" smtClean="0"/>
              <a:t> dialog box launcher. In the </a:t>
            </a:r>
            <a:r>
              <a:rPr lang="en-US" b="1" dirty="0" smtClean="0"/>
              <a:t>Format Shape </a:t>
            </a:r>
            <a:r>
              <a:rPr lang="en-US" dirty="0" smtClean="0"/>
              <a:t>dialog box, click </a:t>
            </a:r>
            <a:r>
              <a:rPr lang="en-US" b="1" dirty="0" smtClean="0"/>
              <a:t>Fill </a:t>
            </a:r>
            <a:r>
              <a:rPr lang="en-US" dirty="0" smtClean="0"/>
              <a:t>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 </a:t>
            </a:r>
            <a:r>
              <a:rPr lang="en-US" dirty="0" smtClean="0"/>
              <a:t>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a:t>
            </a:r>
            <a:r>
              <a:rPr lang="en-US" b="1" dirty="0" smtClean="0"/>
              <a:t> 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select </a:t>
            </a:r>
            <a:r>
              <a:rPr lang="en-US" b="1" dirty="0" smtClean="0"/>
              <a:t>Offset Bottom</a:t>
            </a:r>
            <a:r>
              <a:rPr lang="en-US" dirty="0" smtClean="0"/>
              <a:t> (first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 </a:t>
            </a:r>
            <a:r>
              <a:rPr lang="en-US" dirty="0" smtClean="0"/>
              <a:t>box, enter </a:t>
            </a:r>
            <a:r>
              <a:rPr lang="en-US" b="1" dirty="0" smtClean="0"/>
              <a:t>100%</a:t>
            </a:r>
            <a:r>
              <a:rPr lang="en-US" dirty="0" smtClean="0"/>
              <a:t>. </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 </a:t>
            </a:r>
            <a:r>
              <a:rPr lang="en-US" dirty="0" smtClean="0"/>
              <a:t>in the left pane. In the </a:t>
            </a:r>
            <a:r>
              <a:rPr lang="en-US" b="1" dirty="0" smtClean="0"/>
              <a:t>3-D Format</a:t>
            </a:r>
            <a:r>
              <a:rPr lang="en-US" dirty="0" smtClean="0"/>
              <a:t> pane, do the following:</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Circle</a:t>
            </a:r>
            <a:r>
              <a:rPr lang="en-US" dirty="0" smtClean="0"/>
              <a:t> (first row, first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a:t>
            </a:r>
            <a:r>
              <a:rPr lang="en-US" dirty="0" smtClean="0"/>
              <a:t> (first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a:t>
            </a:r>
            <a:r>
              <a:rPr lang="en-US" dirty="0" smtClean="0"/>
              <a:t> (first row, third option from the left).</a:t>
            </a:r>
          </a:p>
          <a:p>
            <a:pPr marL="233218" indent="-233218" defTabSz="932871">
              <a:buFont typeface="+mj-lt"/>
              <a:buAutoNum type="arabicPeriod"/>
              <a:defRPr/>
            </a:pPr>
            <a:r>
              <a:rPr lang="en-US" dirty="0" smtClean="0"/>
              <a:t>On the slide, select the rounded rectangle.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rectangle. On the </a:t>
            </a:r>
            <a:r>
              <a:rPr lang="en-US" b="1" dirty="0" smtClean="0"/>
              <a:t>Home</a:t>
            </a:r>
            <a:r>
              <a:rPr lang="en-US" dirty="0" smtClean="0"/>
              <a:t> tab, in the </a:t>
            </a:r>
            <a:r>
              <a:rPr lang="en-US" b="1" dirty="0" smtClean="0"/>
              <a:t>Drawing</a:t>
            </a:r>
            <a:r>
              <a:rPr lang="en-US" dirty="0" smtClean="0"/>
              <a:t> group, do the following:</a:t>
            </a:r>
          </a:p>
          <a:p>
            <a:pPr marL="699653" lvl="1" indent="-233218" defTabSz="932871">
              <a:buFont typeface="Arial" pitchFamily="34" charset="0"/>
              <a:buChar char="•"/>
              <a:defRPr/>
            </a:pPr>
            <a:r>
              <a:rPr lang="en-US" dirty="0" smtClean="0"/>
              <a:t>Click the arrow next to </a:t>
            </a:r>
            <a:r>
              <a:rPr lang="en-US" b="1" dirty="0" smtClean="0"/>
              <a:t>Shape Fill</a:t>
            </a:r>
            <a:r>
              <a:rPr lang="en-US" dirty="0" smtClean="0"/>
              <a:t>, and then click </a:t>
            </a:r>
            <a:r>
              <a:rPr lang="en-US" b="1" dirty="0" smtClean="0"/>
              <a:t>No Fill</a:t>
            </a:r>
            <a:r>
              <a:rPr lang="en-US" dirty="0" smtClean="0"/>
              <a:t>.</a:t>
            </a:r>
          </a:p>
          <a:p>
            <a:pPr marL="699653" lvl="1" indent="-233218" defTabSz="932871">
              <a:buFont typeface="Arial" pitchFamily="34" charset="0"/>
              <a:buChar char="•"/>
              <a:defRPr/>
            </a:pPr>
            <a:r>
              <a:rPr lang="en-US" dirty="0" smtClean="0"/>
              <a:t>Click the arrow next to </a:t>
            </a:r>
            <a:r>
              <a:rPr lang="en-US" b="1" dirty="0" smtClean="0"/>
              <a:t>Shape Outline</a:t>
            </a:r>
            <a:r>
              <a:rPr lang="en-US" dirty="0" smtClean="0"/>
              <a:t>, and then click </a:t>
            </a:r>
            <a:r>
              <a:rPr lang="en-US" b="1" dirty="0" smtClean="0"/>
              <a:t>No Outline</a:t>
            </a:r>
            <a:r>
              <a:rPr lang="en-US" dirty="0" smtClean="0"/>
              <a:t>.</a:t>
            </a:r>
          </a:p>
          <a:p>
            <a:pPr marL="233218" indent="-233218" defTabSz="932871">
              <a:buFont typeface="+mj-lt"/>
              <a:buAutoNum type="arabicPeriod"/>
              <a:defRPr/>
            </a:pPr>
            <a:r>
              <a:rPr lang="en-US" dirty="0" smtClean="0"/>
              <a:t>Drag the second rectangle above the first rectangle until the lower edge overlays the top edge of the first rectangle. (</a:t>
            </a:r>
            <a:r>
              <a:rPr lang="en-US" b="1" dirty="0" smtClean="0"/>
              <a:t>Note: </a:t>
            </a:r>
            <a:r>
              <a:rPr lang="en-US" dirty="0" smtClean="0"/>
              <a:t>When the spinning animation effect is created later for these rectangles, the spin will center where the edges of the rectangles meet.)</a:t>
            </a:r>
          </a:p>
          <a:p>
            <a:pPr marL="233218" indent="-233218" defTabSz="932871">
              <a:buFont typeface="+mj-lt"/>
              <a:buAutoNum type="arabicPeriod"/>
              <a:defRPr/>
            </a:pPr>
            <a:r>
              <a:rPr lang="en-US" dirty="0" smtClean="0"/>
              <a:t>Press and hold CTRL, and then select both rectangles.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Selected Objects</a:t>
            </a:r>
            <a:r>
              <a:rPr lang="en-US" dirty="0" smtClean="0"/>
              <a:t>.</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Center</a:t>
            </a:r>
            <a:r>
              <a:rPr lang="en-US" dirty="0" smtClean="0"/>
              <a:t>.</a:t>
            </a:r>
          </a:p>
          <a:p>
            <a:pPr marL="699653" lvl="1" indent="-233218" defTabSz="932871">
              <a:buFont typeface="+mj-lt"/>
              <a:buAutoNum type="arabicPeriod"/>
              <a:defRPr/>
            </a:pPr>
            <a:r>
              <a:rPr lang="en-US" dirty="0" smtClean="0"/>
              <a:t>Click </a:t>
            </a:r>
            <a:r>
              <a:rPr lang="en-US" b="1" dirty="0" smtClean="0"/>
              <a:t>Group</a:t>
            </a:r>
            <a:r>
              <a:rPr lang="en-US" dirty="0" smtClean="0"/>
              <a:t>. </a:t>
            </a:r>
          </a:p>
          <a:p>
            <a:pPr marL="233218" indent="-233218" defTabSz="932871">
              <a:buFont typeface="+mj-lt"/>
              <a:buAutoNum type="arabicPeriod"/>
              <a:defRPr/>
            </a:pPr>
            <a:r>
              <a:rPr lang="en-US" dirty="0" smtClean="0"/>
              <a:t>On the slide, drag the group until it is centered horizontally on the left edge of the slide (straddling the edge).</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a:t>
            </a:r>
          </a:p>
          <a:p>
            <a:pPr marL="699653" lvl="1" indent="-233218" defTabSz="932871">
              <a:buFont typeface="+mj-lt"/>
              <a:buAutoNum type="arabicPeriod"/>
              <a:defRPr/>
            </a:pPr>
            <a:r>
              <a:rPr lang="en-US" dirty="0" smtClean="0"/>
              <a:t>Click </a:t>
            </a:r>
            <a:r>
              <a:rPr lang="en-US" b="1" dirty="0" smtClean="0"/>
              <a:t>Align Middle</a:t>
            </a:r>
            <a:r>
              <a:rPr lang="en-US" dirty="0" smtClean="0"/>
              <a:t>.</a:t>
            </a:r>
          </a:p>
          <a:p>
            <a:pPr marL="699653" lvl="1" indent="-233218" defTabSz="932871">
              <a:buFont typeface="+mj-lt"/>
              <a:buAutoNum type="arabicPeriod"/>
              <a:defRPr/>
            </a:pPr>
            <a:endParaRPr lang="en-US" dirty="0" smtClean="0"/>
          </a:p>
          <a:p>
            <a:pPr marL="699653" lvl="1" indent="-233218" defTabSz="932871">
              <a:buFont typeface="+mj-lt"/>
              <a:buAutoNum type="arabicPeriod"/>
              <a:defRPr/>
            </a:pPr>
            <a:endParaRPr lang="en-US" dirty="0" smtClean="0"/>
          </a:p>
          <a:p>
            <a:pPr marL="233218" indent="-233218" defTabSz="932871">
              <a:defRPr/>
            </a:pPr>
            <a:r>
              <a:rPr lang="en-US" dirty="0" smtClean="0"/>
              <a:t>To reproduce the dashed arc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Arc</a:t>
            </a:r>
            <a:r>
              <a:rPr lang="en-US" dirty="0" smtClean="0"/>
              <a:t> (third row, 12</a:t>
            </a:r>
            <a:r>
              <a:rPr lang="en-US" baseline="30000" dirty="0" smtClean="0"/>
              <a:t>th</a:t>
            </a:r>
            <a:r>
              <a:rPr lang="en-US" dirty="0" smtClean="0"/>
              <a:t> option from the left). On the slide, drag to draw an arc.</a:t>
            </a:r>
          </a:p>
          <a:p>
            <a:pPr marL="233218" indent="-233218" defTabSz="932871">
              <a:buFont typeface="+mj-lt"/>
              <a:buAutoNum type="arabicPeriod"/>
              <a:defRPr/>
            </a:pPr>
            <a:r>
              <a:rPr lang="en-US" dirty="0" smtClean="0"/>
              <a:t>Select the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7.5”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7.5”</a:t>
            </a:r>
            <a:r>
              <a:rPr lang="en-US" dirty="0" smtClean="0"/>
              <a:t>.</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the arrow next to </a:t>
            </a:r>
            <a:r>
              <a:rPr lang="en-US" b="1" dirty="0" smtClean="0"/>
              <a:t>Shape Outline</a:t>
            </a:r>
            <a:r>
              <a:rPr lang="en-US" dirty="0" smtClean="0"/>
              <a:t>,</a:t>
            </a:r>
            <a:r>
              <a:rPr lang="en-US" b="1" dirty="0" smtClean="0"/>
              <a:t> </a:t>
            </a:r>
            <a:r>
              <a:rPr lang="en-US" dirty="0" smtClean="0"/>
              <a:t>and then do the following:</a:t>
            </a:r>
          </a:p>
          <a:p>
            <a:pPr marL="699653" lvl="1" indent="-233218" defTabSz="932871">
              <a:buFont typeface="Arial" pitchFamily="34" charset="0"/>
              <a:buChar char="•"/>
              <a:defRPr/>
            </a:pPr>
            <a:r>
              <a:rPr lang="en-US" dirty="0" smtClean="0"/>
              <a:t>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699653" lvl="1" indent="-233218" defTabSz="932871">
              <a:buFont typeface="Arial" pitchFamily="34" charset="0"/>
              <a:buChar char="•"/>
              <a:defRPr/>
            </a:pPr>
            <a:r>
              <a:rPr lang="en-US" dirty="0" smtClean="0"/>
              <a:t>Point to </a:t>
            </a:r>
            <a:r>
              <a:rPr lang="en-US" b="1" dirty="0" smtClean="0"/>
              <a:t>Dashes</a:t>
            </a:r>
            <a:r>
              <a:rPr lang="en-US" dirty="0" smtClean="0"/>
              <a:t>, and then click </a:t>
            </a:r>
            <a:r>
              <a:rPr lang="en-US" b="1" dirty="0" smtClean="0"/>
              <a:t>Dash </a:t>
            </a:r>
            <a:r>
              <a:rPr lang="en-US" dirty="0" smtClean="0"/>
              <a:t>(fourth option from the top).</a:t>
            </a:r>
          </a:p>
          <a:p>
            <a:pPr marL="233218" indent="-233218" defTabSz="932871">
              <a:buFont typeface="+mj-lt"/>
              <a:buAutoNum type="arabicPeriod"/>
              <a:defRPr/>
            </a:pPr>
            <a:r>
              <a:rPr lang="en-US" dirty="0" smtClean="0"/>
              <a:t>On the slide, drag the yellow diamond adjustment handle on the right side of the arc to the bottom of the arc to create a half circle.</a:t>
            </a:r>
          </a:p>
          <a:p>
            <a:pPr marL="233218" indent="-233218" defTabSz="932871">
              <a:buFont typeface="+mj-lt"/>
              <a:buAutoNum type="arabicPeriod"/>
              <a:defRPr/>
            </a:pPr>
            <a:r>
              <a:rPr lang="en-US" dirty="0" smtClean="0"/>
              <a:t>Drag the arc until the yellow diamond adjustment handles are on the left edge of the slide.</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 </a:t>
            </a:r>
          </a:p>
          <a:p>
            <a:pPr marL="699653" lvl="1" indent="-233218" defTabSz="932871">
              <a:buFont typeface="+mj-lt"/>
              <a:buAutoNum type="arabicPeriod"/>
              <a:defRPr/>
            </a:pPr>
            <a:r>
              <a:rPr lang="en-US" dirty="0" smtClean="0"/>
              <a:t>Click </a:t>
            </a:r>
            <a:r>
              <a:rPr lang="en-US" b="1" dirty="0" smtClean="0"/>
              <a:t>Align Middle</a:t>
            </a:r>
            <a:r>
              <a:rPr lang="en-US" dirty="0" smtClean="0"/>
              <a:t>. </a:t>
            </a:r>
          </a:p>
          <a:p>
            <a:pPr marL="233218" indent="-233218" defTabSz="932871">
              <a:defRPr/>
            </a:pPr>
            <a:endParaRPr lang="en-US" dirty="0" smtClean="0"/>
          </a:p>
          <a:p>
            <a:pPr marL="233218" indent="-233218" defTabSz="932871">
              <a:defRPr/>
            </a:pPr>
            <a:endParaRPr lang="en-US" dirty="0" smtClean="0"/>
          </a:p>
          <a:p>
            <a:pPr marL="233218" indent="-233218" defTabSz="932871">
              <a:defRPr/>
            </a:pPr>
            <a:r>
              <a:rPr lang="en-US" dirty="0" smtClean="0"/>
              <a:t>To reproduce the half circle on this slide, do the following:</a:t>
            </a:r>
          </a:p>
          <a:p>
            <a:pPr marL="233218" indent="-233218" defTabSz="932871">
              <a:buFont typeface="+mj-lt"/>
              <a:buAutoNum type="arabicPeriod"/>
              <a:defRPr/>
            </a:pPr>
            <a:r>
              <a:rPr lang="en-US" dirty="0" smtClean="0"/>
              <a:t>On the slide, select the arc.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3.33”</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3.33”</a:t>
            </a:r>
            <a:r>
              <a:rPr lang="en-US" dirty="0" smtClean="0"/>
              <a:t>.</a:t>
            </a:r>
          </a:p>
          <a:p>
            <a:pPr marL="233218" indent="-233218" defTabSz="932871">
              <a:buFont typeface="+mj-lt"/>
              <a:buAutoNum type="arabicPeriod"/>
              <a:defRPr/>
            </a:pPr>
            <a:r>
              <a:rPr lang="en-US" dirty="0" smtClean="0"/>
              <a:t>With the second arc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Fill</a:t>
            </a:r>
            <a:r>
              <a:rPr lang="en-US" dirty="0" smtClean="0"/>
              <a:t>, and then under </a:t>
            </a:r>
            <a:r>
              <a:rPr lang="en-US" b="1" dirty="0" smtClean="0"/>
              <a:t>Theme Colors</a:t>
            </a:r>
            <a:r>
              <a:rPr lang="en-US" dirty="0" smtClean="0"/>
              <a:t> click </a:t>
            </a:r>
            <a:r>
              <a:rPr lang="en-US" b="1" dirty="0" smtClean="0"/>
              <a:t>White, Background 1, Darker 5% </a:t>
            </a:r>
            <a:r>
              <a:rPr lang="en-US" dirty="0" smtClean="0"/>
              <a:t>(second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Outline</a:t>
            </a:r>
            <a:r>
              <a:rPr lang="en-US" dirty="0" smtClean="0"/>
              <a:t>,</a:t>
            </a:r>
            <a:r>
              <a:rPr lang="en-US" b="1" dirty="0" smtClean="0"/>
              <a:t> </a:t>
            </a:r>
            <a:r>
              <a:rPr lang="en-US" dirty="0" smtClean="0"/>
              <a:t>and then click </a:t>
            </a:r>
            <a:r>
              <a:rPr lang="en-US" b="1" dirty="0" smtClean="0"/>
              <a:t>No Outline</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Shape Effects</a:t>
            </a:r>
            <a:r>
              <a:rPr lang="en-US" dirty="0" smtClean="0"/>
              <a:t>, point to </a:t>
            </a:r>
            <a:r>
              <a:rPr lang="en-US" b="1" dirty="0" smtClean="0"/>
              <a:t>Shadow</a:t>
            </a:r>
            <a:r>
              <a:rPr lang="en-US" dirty="0" smtClean="0"/>
              <a:t>, and then click </a:t>
            </a:r>
            <a:r>
              <a:rPr lang="en-US" b="1" dirty="0" smtClean="0"/>
              <a:t>Shadow</a:t>
            </a:r>
            <a:r>
              <a:rPr lang="en-US" dirty="0" smtClean="0"/>
              <a:t> </a:t>
            </a:r>
            <a:r>
              <a:rPr lang="en-US" b="1" dirty="0" smtClean="0"/>
              <a:t>Options</a:t>
            </a:r>
            <a:r>
              <a:rPr lang="en-US" dirty="0" smtClean="0"/>
              <a:t>. In the </a:t>
            </a:r>
            <a:r>
              <a:rPr lang="en-US" b="1" dirty="0" smtClean="0"/>
              <a:t>Format Shape </a:t>
            </a:r>
            <a:r>
              <a:rPr lang="en-US" dirty="0" smtClean="0"/>
              <a:t>dialog box, click </a:t>
            </a:r>
            <a:r>
              <a:rPr lang="en-US" b="1" dirty="0" smtClean="0"/>
              <a:t>Shadow</a:t>
            </a:r>
            <a:r>
              <a:rPr lang="en-US" dirty="0" smtClean="0"/>
              <a:t> 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Inner</a:t>
            </a:r>
            <a:r>
              <a:rPr lang="en-US" dirty="0" smtClean="0"/>
              <a:t> click </a:t>
            </a:r>
            <a:r>
              <a:rPr lang="en-US" b="1" dirty="0" smtClean="0"/>
              <a:t>Inside Right </a:t>
            </a:r>
            <a:r>
              <a:rPr lang="en-US" dirty="0" smtClean="0"/>
              <a:t>(second row, third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86%</a:t>
            </a:r>
            <a:r>
              <a:rPr lang="en-US" dirty="0" smtClean="0"/>
              <a:t>.</a:t>
            </a:r>
          </a:p>
          <a:p>
            <a:pPr marL="699653" lvl="1" indent="-233218" defTabSz="932871">
              <a:buFont typeface="Arial" pitchFamily="34" charset="0"/>
              <a:buChar char="•"/>
              <a:defRPr/>
            </a:pPr>
            <a:r>
              <a:rPr lang="en-US" dirty="0" smtClean="0"/>
              <a:t>In the </a:t>
            </a:r>
            <a:r>
              <a:rPr lang="en-US" b="1" dirty="0" smtClean="0"/>
              <a:t>Blur</a:t>
            </a:r>
            <a:r>
              <a:rPr lang="en-US" dirty="0" smtClean="0"/>
              <a:t> box, enter </a:t>
            </a:r>
            <a:r>
              <a:rPr lang="en-US" b="1" dirty="0" smtClean="0"/>
              <a:t>24 pt</a:t>
            </a:r>
            <a:r>
              <a:rPr lang="en-US" dirty="0" smtClean="0"/>
              <a:t>.</a:t>
            </a:r>
          </a:p>
          <a:p>
            <a:pPr marL="699653" lvl="1" indent="-233218" defTabSz="932871">
              <a:buFont typeface="Arial" pitchFamily="34" charset="0"/>
              <a:buChar char="•"/>
              <a:defRPr/>
            </a:pPr>
            <a:r>
              <a:rPr lang="en-US" dirty="0" smtClean="0"/>
              <a:t>In the </a:t>
            </a:r>
            <a:r>
              <a:rPr lang="en-US" b="1" dirty="0" smtClean="0"/>
              <a:t>Angle</a:t>
            </a:r>
            <a:r>
              <a:rPr lang="en-US" dirty="0" smtClean="0"/>
              <a:t> box, enter </a:t>
            </a:r>
            <a:r>
              <a:rPr lang="en-US" b="1" dirty="0" smtClean="0"/>
              <a:t>315</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a:t>
            </a:r>
            <a:r>
              <a:rPr lang="en-US" dirty="0" smtClean="0"/>
              <a:t> box, enter </a:t>
            </a:r>
            <a:r>
              <a:rPr lang="en-US" b="1" dirty="0" smtClean="0"/>
              <a:t>4 pt</a:t>
            </a:r>
            <a:r>
              <a:rPr lang="en-US" dirty="0" smtClean="0"/>
              <a:t>.</a:t>
            </a:r>
          </a:p>
          <a:p>
            <a:pPr marL="233218" indent="-233218" defTabSz="932871">
              <a:buFont typeface="+mj-lt"/>
              <a:buAutoNum type="arabicPeriod"/>
              <a:defRPr/>
            </a:pPr>
            <a:r>
              <a:rPr lang="en-US" dirty="0" smtClean="0"/>
              <a:t>On the slide, drag the second arc until the yellow diamond adjustment handles are on the left edge of the slide.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then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to Slide</a:t>
            </a:r>
            <a:r>
              <a:rPr lang="en-US" i="1" dirty="0" smtClean="0"/>
              <a:t>. </a:t>
            </a:r>
            <a:endParaRPr lang="en-US" dirty="0" smtClean="0"/>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Middle</a:t>
            </a:r>
            <a:r>
              <a:rPr lang="en-US" dirty="0" smtClean="0"/>
              <a:t>. </a:t>
            </a:r>
          </a:p>
          <a:p>
            <a:pPr marL="699653" lvl="1" indent="-233218" defTabSz="932871">
              <a:buFont typeface="+mj-lt"/>
              <a:buAutoNum type="arabicPeriod"/>
              <a:defRPr/>
            </a:pPr>
            <a:r>
              <a:rPr lang="en-US" dirty="0" smtClean="0"/>
              <a:t>Click </a:t>
            </a:r>
            <a:r>
              <a:rPr lang="en-US" b="1" dirty="0" smtClean="0"/>
              <a:t>Send to Back</a:t>
            </a:r>
            <a:r>
              <a:rPr lang="en-US" dirty="0" smtClean="0"/>
              <a:t>.</a:t>
            </a:r>
          </a:p>
          <a:p>
            <a:pPr marL="699653" lvl="1" indent="-233218" defTabSz="932871">
              <a:buFont typeface="Arial" pitchFamily="34" charset="0"/>
              <a:buChar char="•"/>
              <a:defRPr/>
            </a:pPr>
            <a:endParaRPr lang="en-US" dirty="0" smtClean="0"/>
          </a:p>
          <a:p>
            <a:pPr marL="699653" lvl="1" indent="-233218" defTabSz="932871">
              <a:buFont typeface="Arial" pitchFamily="34" charset="0"/>
              <a:buChar char="•"/>
              <a:defRPr/>
            </a:pPr>
            <a:endParaRPr lang="en-US" dirty="0" smtClean="0"/>
          </a:p>
          <a:p>
            <a:pPr marL="233218" indent="-233218" defTabSz="932871">
              <a:defRPr/>
            </a:pPr>
            <a:r>
              <a:rPr lang="en-US" dirty="0" smtClean="0"/>
              <a:t>To reproduce the button shapes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Oval </a:t>
            </a:r>
            <a:r>
              <a:rPr lang="en-US" dirty="0" smtClean="0"/>
              <a:t>(first row, second option from the left). On the slide, drag to draw an oval.</a:t>
            </a:r>
          </a:p>
          <a:p>
            <a:pPr marL="233218" indent="-233218" defTabSz="932871">
              <a:buFont typeface="+mj-lt"/>
              <a:buAutoNum type="arabicPeriod"/>
              <a:defRPr/>
            </a:pPr>
            <a:r>
              <a:rPr lang="en-US" dirty="0" smtClean="0"/>
              <a:t>Select the oval.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0.34”</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0.34”</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More</a:t>
            </a:r>
            <a:r>
              <a:rPr lang="en-US" dirty="0" smtClean="0"/>
              <a:t>, and then click </a:t>
            </a:r>
            <a:r>
              <a:rPr lang="en-US" b="1" dirty="0" smtClean="0"/>
              <a:t>Light 1 Outline, Colored Fill – Dark 1</a:t>
            </a:r>
            <a:r>
              <a:rPr lang="en-US" dirty="0" smtClean="0"/>
              <a:t> (third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 </a:t>
            </a:r>
            <a:r>
              <a:rPr lang="en-US" dirty="0" smtClean="0"/>
              <a:t>group, click the </a:t>
            </a:r>
            <a:r>
              <a:rPr lang="en-US" b="1" dirty="0" smtClean="0"/>
              <a:t>Format Shape </a:t>
            </a:r>
            <a:r>
              <a:rPr lang="en-US" dirty="0" smtClean="0"/>
              <a:t>dialog box launcher. In the </a:t>
            </a:r>
            <a:r>
              <a:rPr lang="en-US" b="1" dirty="0" smtClean="0"/>
              <a:t>Format Shape </a:t>
            </a:r>
            <a:r>
              <a:rPr lang="en-US" dirty="0" smtClean="0"/>
              <a:t>dialog box, click </a:t>
            </a:r>
            <a:r>
              <a:rPr lang="en-US" b="1" dirty="0" smtClean="0"/>
              <a:t>Fill</a:t>
            </a:r>
            <a:r>
              <a:rPr lang="en-US" dirty="0" smtClean="0"/>
              <a:t> 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Olive Green, Accent 3, Lighter 80</a:t>
            </a:r>
            <a:r>
              <a:rPr lang="en-US" b="1" dirty="0" smtClean="0">
                <a:ea typeface="Verdana"/>
                <a:cs typeface="Verdana"/>
              </a:rPr>
              <a:t>°</a:t>
            </a:r>
            <a:r>
              <a:rPr lang="en-US" b="1" dirty="0" smtClean="0"/>
              <a:t> </a:t>
            </a:r>
            <a:r>
              <a:rPr lang="en-US" dirty="0" smtClean="0"/>
              <a:t>(second row, seventh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a:t>
            </a:r>
            <a:r>
              <a:rPr lang="en-US" dirty="0" smtClean="0"/>
              <a:t> 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click </a:t>
            </a:r>
            <a:r>
              <a:rPr lang="en-US" b="1" dirty="0" smtClean="0"/>
              <a:t>Offset Bottom </a:t>
            </a:r>
            <a:r>
              <a:rPr lang="en-US" dirty="0" smtClean="0"/>
              <a:t>(first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a:t>
            </a:r>
            <a:r>
              <a:rPr lang="en-US" dirty="0" smtClean="0"/>
              <a:t> box, enter </a:t>
            </a:r>
            <a:r>
              <a:rPr lang="en-US" b="1" dirty="0" smtClean="0"/>
              <a:t>100%</a:t>
            </a:r>
            <a:r>
              <a:rPr lang="en-US" dirty="0" smtClean="0"/>
              <a:t>.</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a:t>
            </a:r>
            <a:r>
              <a:rPr lang="en-US" dirty="0" smtClean="0"/>
              <a:t> in the left pane, and then do the following in the </a:t>
            </a:r>
            <a:r>
              <a:rPr lang="en-US" b="1" dirty="0" smtClean="0"/>
              <a:t>3-D Format </a:t>
            </a:r>
            <a:r>
              <a:rPr lang="en-US" dirty="0" smtClean="0"/>
              <a:t>pane:</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Art Deco</a:t>
            </a:r>
            <a:r>
              <a:rPr lang="en-US" dirty="0" smtClean="0"/>
              <a:t> (third row, fourth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Contour</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 In the </a:t>
            </a:r>
            <a:r>
              <a:rPr lang="en-US" b="1" dirty="0" smtClean="0"/>
              <a:t>Size</a:t>
            </a:r>
            <a:r>
              <a:rPr lang="en-US" dirty="0" smtClean="0"/>
              <a:t> box, enter </a:t>
            </a:r>
            <a:r>
              <a:rPr lang="en-US" b="1" dirty="0" smtClean="0"/>
              <a:t>3.5 pt</a:t>
            </a:r>
            <a:r>
              <a:rPr lang="en-US" dirty="0" smtClean="0"/>
              <a:t>.</a:t>
            </a:r>
          </a:p>
          <a:p>
            <a:pPr marL="699653" lvl="1" indent="-233218" defTabSz="932871">
              <a:buFont typeface="Arial" pitchFamily="34" charset="0"/>
              <a:buChar char="•"/>
              <a:defRP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 </a:t>
            </a:r>
            <a:r>
              <a:rPr lang="en-US" dirty="0" smtClean="0"/>
              <a:t>(first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 </a:t>
            </a:r>
            <a:r>
              <a:rPr lang="en-US" dirty="0" smtClean="0"/>
              <a:t>(first row, third option from the left).</a:t>
            </a:r>
          </a:p>
          <a:p>
            <a:pPr marL="233218" indent="-233218" defTabSz="932871">
              <a:buFont typeface="+mj-lt"/>
              <a:buAutoNum type="arabicPeriod"/>
              <a:defRPr/>
            </a:pPr>
            <a:r>
              <a:rPr lang="en-US" dirty="0" smtClean="0"/>
              <a:t>On the slide, select the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2.98”</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1.5”</a:t>
            </a:r>
            <a:r>
              <a:rPr lang="en-US" dirty="0" smtClean="0"/>
              <a:t>.</a:t>
            </a:r>
          </a:p>
          <a:p>
            <a:pPr marL="233218" indent="-233218" defTabSz="932871">
              <a:buFont typeface="+mj-lt"/>
              <a:buAutoNum type="arabicPeriod"/>
              <a:defRPr/>
            </a:pPr>
            <a:r>
              <a:rPr lang="en-US" dirty="0" smtClean="0"/>
              <a:t>Select the oval.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3.52”</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2.98”</a:t>
            </a:r>
            <a:r>
              <a:rPr lang="en-US" dirty="0" smtClean="0"/>
              <a:t>. </a:t>
            </a:r>
          </a:p>
          <a:p>
            <a:pPr marL="233218" indent="-233218" defTabSz="932871">
              <a:buFont typeface="+mj-lt"/>
              <a:buAutoNum type="arabicPeriod"/>
              <a:defRPr/>
            </a:pPr>
            <a:r>
              <a:rPr lang="en-US" dirty="0" smtClean="0"/>
              <a:t>Repeat step 9 two more times, for a total of four ovals.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 to position the third and fourth ovals:</a:t>
            </a:r>
          </a:p>
          <a:p>
            <a:pPr marL="699653" lvl="1" indent="-233218" defTabSz="932871">
              <a:buFont typeface="Arial" pitchFamily="34" charset="0"/>
              <a:buChar char="•"/>
              <a:defRPr/>
            </a:pPr>
            <a:r>
              <a:rPr lang="en-US" dirty="0" smtClean="0"/>
              <a:t>Select the third oval on the slide, and then enter </a:t>
            </a:r>
            <a:r>
              <a:rPr lang="en-US" b="1" dirty="0" smtClean="0"/>
              <a:t>3.52” </a:t>
            </a:r>
            <a:r>
              <a:rPr lang="en-US" dirty="0" smtClean="0"/>
              <a:t>in the </a:t>
            </a:r>
            <a:r>
              <a:rPr lang="en-US" b="1" dirty="0" smtClean="0"/>
              <a:t>Horizontal</a:t>
            </a:r>
            <a:r>
              <a:rPr lang="en-US" dirty="0" smtClean="0"/>
              <a:t> box and </a:t>
            </a:r>
            <a:r>
              <a:rPr lang="en-US" b="1" dirty="0" smtClean="0"/>
              <a:t>4.27” </a:t>
            </a:r>
            <a:r>
              <a:rPr lang="en-US" dirty="0" smtClean="0"/>
              <a:t>in the</a:t>
            </a:r>
            <a:r>
              <a:rPr lang="en-US" b="1" dirty="0" smtClean="0"/>
              <a:t> Vertical </a:t>
            </a:r>
            <a:r>
              <a:rPr lang="en-US" dirty="0" smtClean="0"/>
              <a:t>box.</a:t>
            </a:r>
          </a:p>
          <a:p>
            <a:pPr marL="699653" lvl="1" indent="-233218" defTabSz="932871">
              <a:buFont typeface="Arial" pitchFamily="34" charset="0"/>
              <a:buChar char="•"/>
              <a:defRPr/>
            </a:pPr>
            <a:r>
              <a:rPr lang="en-US" dirty="0" smtClean="0"/>
              <a:t>Select the fourth oval on the slide, and then enter </a:t>
            </a:r>
            <a:r>
              <a:rPr lang="en-US" b="1" dirty="0" smtClean="0"/>
              <a:t>2.99” </a:t>
            </a:r>
            <a:r>
              <a:rPr lang="en-US" dirty="0" smtClean="0"/>
              <a:t>in the </a:t>
            </a:r>
            <a:r>
              <a:rPr lang="en-US" b="1" dirty="0" smtClean="0"/>
              <a:t>Horizontal</a:t>
            </a:r>
            <a:r>
              <a:rPr lang="en-US" dirty="0" smtClean="0"/>
              <a:t> box and </a:t>
            </a:r>
            <a:r>
              <a:rPr lang="en-US" b="1" dirty="0" smtClean="0"/>
              <a:t>5.66” </a:t>
            </a:r>
            <a:r>
              <a:rPr lang="en-US" dirty="0" smtClean="0"/>
              <a:t>in the</a:t>
            </a:r>
            <a:r>
              <a:rPr lang="en-US" b="1" dirty="0" smtClean="0"/>
              <a:t> Vertical </a:t>
            </a:r>
            <a:r>
              <a:rPr lang="en-US" dirty="0" smtClean="0"/>
              <a:t>box.</a:t>
            </a:r>
          </a:p>
          <a:p>
            <a:pPr marL="233218" indent="-233218" defTabSz="932871">
              <a:buFont typeface="+mj-lt"/>
              <a:buAutoNum type="arabicPeriod"/>
              <a:defRPr/>
            </a:pPr>
            <a:endParaRPr lang="en-US" dirty="0" smtClean="0"/>
          </a:p>
          <a:p>
            <a:pPr marL="233218" indent="-233218" defTabSz="932871">
              <a:buFont typeface="+mj-lt"/>
              <a:buAutoNum type="arabicPeriod"/>
              <a:defRPr/>
            </a:pPr>
            <a:endParaRPr lang="en-US" dirty="0" smtClean="0"/>
          </a:p>
          <a:p>
            <a:pPr marL="233218" indent="-233218" defTabSz="932871">
              <a:defRPr/>
            </a:pPr>
            <a:r>
              <a:rPr lang="en-US" dirty="0" smtClean="0"/>
              <a:t>To reproduce the text on this slide, do the following:</a:t>
            </a:r>
          </a:p>
          <a:p>
            <a:pPr marL="233218" indent="-233218" defTabSz="932871">
              <a:buFont typeface="+mj-lt"/>
              <a:buAutoNum type="arabicPeriod"/>
              <a:defRPr/>
            </a:pPr>
            <a:r>
              <a:rPr lang="en-US" dirty="0" smtClean="0"/>
              <a:t>On the </a:t>
            </a:r>
            <a:r>
              <a:rPr lang="en-US" b="1" dirty="0" smtClean="0"/>
              <a:t>Insert</a:t>
            </a:r>
            <a:r>
              <a:rPr lang="en-US" dirty="0" smtClean="0"/>
              <a:t> tab, in the </a:t>
            </a:r>
            <a:r>
              <a:rPr lang="en-US" b="1" dirty="0" smtClean="0"/>
              <a:t>Text</a:t>
            </a:r>
            <a:r>
              <a:rPr lang="en-US" dirty="0" smtClean="0"/>
              <a:t> group, click </a:t>
            </a:r>
            <a:r>
              <a:rPr lang="en-US" b="1" dirty="0" smtClean="0"/>
              <a:t>Text Box</a:t>
            </a:r>
            <a:r>
              <a:rPr lang="en-US" dirty="0" smtClean="0"/>
              <a:t>, and then on the slide, drag to draw the text box. </a:t>
            </a:r>
          </a:p>
          <a:p>
            <a:pPr marL="233218" indent="-233218" defTabSz="932871">
              <a:buFont typeface="+mj-lt"/>
              <a:buAutoNum type="arabicPeriod"/>
              <a:defRPr/>
            </a:pPr>
            <a:r>
              <a:rPr lang="en-US" dirty="0" smtClean="0"/>
              <a:t>Enter text in the text box and select the text. On the </a:t>
            </a:r>
            <a:r>
              <a:rPr lang="en-US" b="1" dirty="0" smtClean="0"/>
              <a:t>Home</a:t>
            </a:r>
            <a:r>
              <a:rPr lang="en-US" dirty="0" smtClean="0"/>
              <a:t> tab, in the </a:t>
            </a:r>
            <a:r>
              <a:rPr lang="en-US" b="1" dirty="0" smtClean="0"/>
              <a:t>Font</a:t>
            </a:r>
            <a:r>
              <a:rPr lang="en-US" dirty="0" smtClean="0"/>
              <a:t> group, do the following: </a:t>
            </a:r>
          </a:p>
          <a:p>
            <a:pPr marL="699653" lvl="1" indent="-233218" defTabSz="932871">
              <a:buFont typeface="Arial" pitchFamily="34" charset="0"/>
              <a:buChar char="•"/>
              <a:defRPr/>
            </a:pPr>
            <a:r>
              <a:rPr lang="en-US" dirty="0" smtClean="0"/>
              <a:t>In the </a:t>
            </a:r>
            <a:r>
              <a:rPr lang="en-US" b="1" dirty="0" smtClean="0"/>
              <a:t>Font </a:t>
            </a:r>
            <a:r>
              <a:rPr lang="en-US" dirty="0" smtClean="0"/>
              <a:t>list, select </a:t>
            </a:r>
            <a:r>
              <a:rPr lang="en-US" b="1" dirty="0" smtClean="0"/>
              <a:t>Corbel</a:t>
            </a:r>
            <a:r>
              <a:rPr lang="en-US" dirty="0" smtClean="0"/>
              <a:t>.</a:t>
            </a:r>
          </a:p>
          <a:p>
            <a:pPr marL="699653" lvl="1" indent="-233218" defTabSz="932871">
              <a:buFont typeface="Arial" pitchFamily="34" charset="0"/>
              <a:buChar char="•"/>
              <a:defRPr/>
            </a:pPr>
            <a:r>
              <a:rPr lang="en-US" dirty="0" smtClean="0"/>
              <a:t>In the </a:t>
            </a:r>
            <a:r>
              <a:rPr lang="en-US" b="1" dirty="0" smtClean="0"/>
              <a:t>Font Size </a:t>
            </a:r>
            <a:r>
              <a:rPr lang="en-US" dirty="0" smtClean="0"/>
              <a:t>list, select </a:t>
            </a:r>
            <a:r>
              <a:rPr lang="en-US" b="1" dirty="0" smtClean="0"/>
              <a:t>22</a:t>
            </a:r>
            <a:r>
              <a:rPr lang="en-US" dirty="0" smtClean="0"/>
              <a:t>.</a:t>
            </a:r>
            <a:r>
              <a:rPr lang="en-US" b="1" dirty="0" smtClean="0"/>
              <a:t> </a:t>
            </a:r>
            <a:endParaRPr lang="en-US" dirty="0" smtClean="0"/>
          </a:p>
          <a:p>
            <a:pPr marL="699653" lvl="1" indent="-233218" defTabSz="932871">
              <a:buFont typeface="Arial" pitchFamily="34" charset="0"/>
              <a:buChar char="•"/>
              <a:defRPr/>
            </a:pPr>
            <a:r>
              <a:rPr lang="en-US" dirty="0" smtClean="0"/>
              <a:t>Click the arrow next to </a:t>
            </a:r>
            <a:r>
              <a:rPr lang="en-US" b="1" dirty="0" smtClean="0"/>
              <a:t>Font Color</a:t>
            </a:r>
            <a:r>
              <a:rPr lang="en-US" dirty="0" smtClean="0"/>
              <a:t>, and then under </a:t>
            </a:r>
            <a:r>
              <a:rPr lang="en-US" b="1" dirty="0" smtClean="0"/>
              <a:t>Theme Colors</a:t>
            </a:r>
            <a:r>
              <a:rPr lang="en-US" dirty="0" smtClean="0"/>
              <a:t> click </a:t>
            </a:r>
            <a:r>
              <a:rPr lang="en-US" b="1" dirty="0" smtClean="0"/>
              <a:t>White, Background 1, Darker 50% </a:t>
            </a:r>
            <a:r>
              <a:rPr lang="en-US" dirty="0" smtClean="0"/>
              <a:t>(sixth row, first option from the left).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Paragraph</a:t>
            </a:r>
            <a:r>
              <a:rPr lang="en-US" dirty="0" smtClean="0"/>
              <a:t> group, click </a:t>
            </a:r>
            <a:r>
              <a:rPr lang="en-US" b="1" dirty="0" smtClean="0"/>
              <a:t>Align Text Left </a:t>
            </a:r>
            <a:r>
              <a:rPr lang="en-US" dirty="0" smtClean="0"/>
              <a:t>to align the text left in the text box.</a:t>
            </a:r>
          </a:p>
          <a:p>
            <a:pPr marL="233218" indent="-233218" defTabSz="932871">
              <a:buFont typeface="+mj-lt"/>
              <a:buAutoNum type="arabicPeriod"/>
              <a:defRPr/>
            </a:pPr>
            <a:r>
              <a:rPr lang="en-US" dirty="0" smtClean="0"/>
              <a:t>On the slide, drag the text box to the right of the first oval.</a:t>
            </a:r>
          </a:p>
          <a:p>
            <a:pPr marL="233218" indent="-233218" defTabSz="932871">
              <a:buFont typeface="+mj-lt"/>
              <a:buAutoNum type="arabicPeriod"/>
              <a:defRPr/>
            </a:pPr>
            <a:r>
              <a:rPr lang="en-US" dirty="0" smtClean="0"/>
              <a:t>Select the text box.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 </a:t>
            </a:r>
          </a:p>
          <a:p>
            <a:pPr marL="233218" indent="-233218" defTabSz="932871">
              <a:buFont typeface="+mj-lt"/>
              <a:buAutoNum type="arabicPeriod"/>
              <a:defRPr/>
            </a:pPr>
            <a:r>
              <a:rPr lang="en-US" dirty="0" smtClean="0"/>
              <a:t>Click in the text box and edit the text. </a:t>
            </a:r>
          </a:p>
          <a:p>
            <a:pPr marL="233218" indent="-233218" defTabSz="932871">
              <a:buFont typeface="+mj-lt"/>
              <a:buAutoNum type="arabicPeriod"/>
              <a:defRPr/>
            </a:pPr>
            <a:r>
              <a:rPr lang="en-US" dirty="0" smtClean="0"/>
              <a:t>Drag the second text box to the right of the second oval.</a:t>
            </a:r>
          </a:p>
          <a:p>
            <a:pPr marL="233218" indent="-233218" defTabSz="932871">
              <a:buFont typeface="+mj-lt"/>
              <a:buAutoNum type="arabicPeriod"/>
              <a:defRPr/>
            </a:pPr>
            <a:r>
              <a:rPr lang="en-US" dirty="0" smtClean="0"/>
              <a:t>Repeat steps 5-7 to create the third and fourth text boxes, dragging them to the right of the third and fourth ovals. </a:t>
            </a:r>
          </a:p>
          <a:p>
            <a:endParaRPr lang="en-US" i="1" dirty="0" smtClean="0"/>
          </a:p>
          <a:p>
            <a:endParaRPr lang="en-US" i="1" dirty="0" smtClean="0"/>
          </a:p>
          <a:p>
            <a:r>
              <a:rPr lang="en-US" dirty="0" smtClean="0"/>
              <a:t>To reproduce the animation effects on this slide, do the following:</a:t>
            </a:r>
          </a:p>
          <a:p>
            <a:pPr marL="233218" indent="-233218" defTabSz="932871">
              <a:buFont typeface="+mj-lt"/>
              <a:buAutoNum type="arabicPeriod"/>
              <a:defRPr/>
            </a:pPr>
            <a:r>
              <a:rPr lang="en-US" dirty="0" smtClean="0"/>
              <a:t>On the </a:t>
            </a:r>
            <a:r>
              <a:rPr lang="en-US" b="1" dirty="0" smtClean="0"/>
              <a:t>Animations</a:t>
            </a:r>
            <a:r>
              <a:rPr lang="en-US" dirty="0" smtClean="0"/>
              <a:t> tab, in the </a:t>
            </a:r>
            <a:r>
              <a:rPr lang="en-US" b="1" dirty="0" smtClean="0"/>
              <a:t>Animations</a:t>
            </a:r>
            <a:r>
              <a:rPr lang="en-US" dirty="0" smtClean="0"/>
              <a:t> group, click </a:t>
            </a:r>
            <a:r>
              <a:rPr lang="en-US" b="1" dirty="0" smtClean="0"/>
              <a:t>Custom Animation</a:t>
            </a:r>
            <a:r>
              <a:rPr lang="en-US" dirty="0" smtClean="0"/>
              <a: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Editing</a:t>
            </a:r>
            <a:r>
              <a:rPr lang="en-US" dirty="0" smtClean="0"/>
              <a:t> group, click </a:t>
            </a:r>
            <a:r>
              <a:rPr lang="en-US" b="1" dirty="0" smtClean="0"/>
              <a:t>Select</a:t>
            </a:r>
            <a:r>
              <a:rPr lang="en-US" dirty="0" smtClean="0"/>
              <a:t>, and then click </a:t>
            </a:r>
            <a:r>
              <a:rPr lang="en-US" b="1" dirty="0" smtClean="0"/>
              <a:t>Selection Pane</a:t>
            </a:r>
            <a:r>
              <a:rPr lang="en-US" dirty="0" smtClean="0"/>
              <a:t>. </a:t>
            </a:r>
          </a:p>
          <a:p>
            <a:pPr marL="233218" indent="-233218">
              <a:buFont typeface="+mj-lt"/>
              <a:buAutoNum type="arabicPeriod"/>
            </a:pPr>
            <a:r>
              <a:rPr lang="en-US" dirty="0" smtClean="0"/>
              <a:t>In the </a:t>
            </a:r>
            <a:r>
              <a:rPr lang="en-US" b="1" dirty="0" smtClean="0"/>
              <a:t>Selection and Visibility</a:t>
            </a:r>
            <a:r>
              <a:rPr lang="en-US" dirty="0" smtClean="0"/>
              <a:t> 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animation effect (spin effect for the rectangle group). Under </a:t>
            </a:r>
            <a:r>
              <a:rPr lang="en-US" b="1" dirty="0" smtClean="0"/>
              <a:t>Modify: Spin</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With Previous</a:t>
            </a:r>
            <a:r>
              <a:rPr lang="en-US" dirty="0" smtClean="0"/>
              <a:t>. </a:t>
            </a:r>
          </a:p>
          <a:p>
            <a:pPr marL="1166089" lvl="2" indent="-233218">
              <a:buFont typeface="Arial" pitchFamily="34" charset="0"/>
              <a:buChar cha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123</a:t>
            </a:r>
            <a:r>
              <a:rPr lang="en-US" b="1" dirty="0" smtClean="0">
                <a:ea typeface="Verdana"/>
                <a:cs typeface="Verdana"/>
              </a:rPr>
              <a:t>°</a:t>
            </a:r>
            <a:r>
              <a:rPr lang="en-US" dirty="0" smtClean="0">
                <a:ea typeface="Verdana"/>
                <a:cs typeface="Verdana"/>
              </a:rPr>
              <a:t>,</a:t>
            </a:r>
            <a:r>
              <a:rPr lang="en-US" b="1" dirty="0" smtClean="0">
                <a:ea typeface="Verdana"/>
                <a:cs typeface="Verdana"/>
              </a:rPr>
              <a:t> </a:t>
            </a:r>
            <a:r>
              <a:rPr lang="en-US" dirty="0" smtClean="0"/>
              <a:t>and then press ENTER. Also in the </a:t>
            </a:r>
            <a:r>
              <a:rPr lang="en-US" b="1" dirty="0" smtClean="0"/>
              <a:t>Amount</a:t>
            </a:r>
            <a:r>
              <a:rPr lang="en-US" dirty="0" smtClean="0"/>
              <a:t> list, click </a:t>
            </a:r>
            <a:r>
              <a:rPr lang="en-US" b="1" dirty="0" smtClean="0"/>
              <a:t>Counterclockwise</a:t>
            </a:r>
            <a:r>
              <a:rPr lang="en-US" dirty="0" smtClean="0"/>
              <a:t>.</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Fast</a:t>
            </a:r>
            <a:r>
              <a:rPr lang="en-US" dirty="0" smtClean="0"/>
              <a:t>. </a:t>
            </a:r>
          </a:p>
          <a:p>
            <a:pPr marL="233218" indent="-233218">
              <a:buFont typeface="+mj-lt"/>
              <a:buAutoNum type="arabicPeriod"/>
            </a:pPr>
            <a:r>
              <a:rPr lang="en-US" dirty="0" smtClean="0"/>
              <a:t>On the slide, select the first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second animation effect (change fill color effect for the first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first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third animation effect (fade effect for the first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buFont typeface="+mj-lt"/>
              <a:buAutoNum type="arabicPeriod"/>
              <a:defRPr/>
            </a:pPr>
            <a:r>
              <a:rPr lang="en-US" dirty="0" smtClean="0"/>
              <a:t>In the </a:t>
            </a:r>
            <a:r>
              <a:rPr lang="en-US" b="1" dirty="0" smtClean="0"/>
              <a:t>Selection and Visibility </a:t>
            </a:r>
            <a:r>
              <a:rPr lang="en-US" dirty="0" smtClean="0"/>
              <a:t>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fourth animation effect (spin effect for the rectangle group). Under </a:t>
            </a:r>
            <a:r>
              <a:rPr lang="en-US" b="1" dirty="0" smtClean="0"/>
              <a:t>Modify: Spin</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On Click</a:t>
            </a:r>
            <a:r>
              <a:rPr lang="en-US" dirty="0" smtClean="0"/>
              <a:t>. </a:t>
            </a:r>
          </a:p>
          <a:p>
            <a:pPr marL="1166089" lvl="2" indent="-233218" defTabSz="932871">
              <a:buFont typeface="Arial" pitchFamily="34" charset="0"/>
              <a:buChar char="•"/>
              <a:defRP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22</a:t>
            </a:r>
            <a:r>
              <a:rPr lang="en-US" b="1" dirty="0" smtClean="0">
                <a:ea typeface="Verdana"/>
                <a:cs typeface="Verdana"/>
              </a:rPr>
              <a:t>°</a:t>
            </a:r>
            <a:r>
              <a:rPr lang="en-US" dirty="0" smtClean="0"/>
              <a:t>, and then press ENTER.  Also in the </a:t>
            </a:r>
            <a:r>
              <a:rPr lang="en-US" b="1" dirty="0" smtClean="0"/>
              <a:t>Amount</a:t>
            </a:r>
            <a:r>
              <a:rPr lang="en-US" dirty="0" smtClean="0"/>
              <a:t> list, click </a:t>
            </a:r>
            <a:r>
              <a:rPr lang="en-US" b="1" dirty="0" smtClean="0"/>
              <a:t>Clockwise</a:t>
            </a:r>
            <a:r>
              <a:rPr lang="en-US" dirty="0" smtClean="0"/>
              <a:t>. </a:t>
            </a:r>
          </a:p>
          <a:p>
            <a:pPr marL="1166089" lvl="2" indent="-233218" defTabSz="932871">
              <a:buFont typeface="Arial" pitchFamily="34" charset="0"/>
              <a:buChar char="•"/>
              <a:defRP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a:buFont typeface="+mj-lt"/>
              <a:buAutoNum type="arabicPeriod"/>
            </a:pPr>
            <a:r>
              <a:rPr lang="en-US" dirty="0" smtClean="0"/>
              <a:t>On the slide, select the second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fifth animation effect (change fill color effect for the second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second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sixth animation effect (fade effect for the second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third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seventh animation effect (change fill color effect for the third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third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eighth animation effect (fade effect for the third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fourth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ninth animation effect (change fill color effect for the fourth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fourth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10</a:t>
            </a:r>
            <a:r>
              <a:rPr lang="en-US" baseline="30000" dirty="0" smtClean="0"/>
              <a:t>th</a:t>
            </a:r>
            <a:r>
              <a:rPr lang="en-US" dirty="0" smtClean="0"/>
              <a:t> animation effect (fade effect for the fourth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defRPr/>
            </a:pPr>
            <a:endParaRPr lang="en-US" dirty="0" smtClean="0"/>
          </a:p>
        </p:txBody>
      </p:sp>
      <p:sp>
        <p:nvSpPr>
          <p:cNvPr id="6" name="Slide Image Placeholder 5"/>
          <p:cNvSpPr>
            <a:spLocks noGrp="1" noRot="1" noChangeAspect="1"/>
          </p:cNvSpPr>
          <p:nvPr>
            <p:ph type="sldImg"/>
          </p:nvPr>
        </p:nvSpPr>
        <p:spPr>
          <a:xfrm>
            <a:off x="555625" y="468313"/>
            <a:ext cx="3200400" cy="2400300"/>
          </a:xfr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normAutofit fontScale="25000" lnSpcReduction="20000"/>
          </a:bodyPr>
          <a:lstStyle/>
          <a:p>
            <a:r>
              <a:rPr lang="en-US" sz="1400" b="1" dirty="0" smtClean="0"/>
              <a:t>Custom animation effects: object spins on end</a:t>
            </a:r>
          </a:p>
          <a:p>
            <a:r>
              <a:rPr lang="en-US" sz="1400" dirty="0" smtClean="0"/>
              <a:t>(Advanced)</a:t>
            </a:r>
          </a:p>
          <a:p>
            <a:endParaRPr lang="en-US" dirty="0" smtClean="0"/>
          </a:p>
          <a:p>
            <a:endParaRPr lang="en-US" dirty="0" smtClean="0"/>
          </a:p>
          <a:p>
            <a:r>
              <a:rPr lang="en-US" dirty="0" smtClean="0"/>
              <a:t>To reproduce the background effects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Slides</a:t>
            </a:r>
            <a:r>
              <a:rPr lang="en-US" dirty="0" smtClean="0"/>
              <a:t> group, click </a:t>
            </a:r>
            <a:r>
              <a:rPr lang="en-US" b="1" dirty="0" smtClean="0"/>
              <a:t>Layout</a:t>
            </a:r>
            <a:r>
              <a:rPr lang="en-US" dirty="0" smtClean="0"/>
              <a:t>, and then click </a:t>
            </a:r>
            <a:r>
              <a:rPr lang="en-US" b="1" dirty="0" smtClean="0"/>
              <a:t>Blank</a:t>
            </a:r>
            <a:r>
              <a:rPr lang="en-US" dirty="0" smtClean="0"/>
              <a:t>.</a:t>
            </a:r>
          </a:p>
          <a:p>
            <a:pPr marL="233218" indent="-233218">
              <a:buFont typeface="+mj-lt"/>
              <a:buAutoNum type="arabicPeriod"/>
            </a:pPr>
            <a:r>
              <a:rPr lang="en-US" dirty="0" smtClean="0"/>
              <a:t>Right-click the slide background area, and then click </a:t>
            </a:r>
            <a:r>
              <a:rPr lang="en-US" b="1" dirty="0" smtClean="0"/>
              <a:t>Format Background</a:t>
            </a:r>
            <a:r>
              <a:rPr lang="en-US" dirty="0" smtClean="0"/>
              <a:t>. In the </a:t>
            </a:r>
            <a:r>
              <a:rPr lang="en-US" b="1" dirty="0" smtClean="0"/>
              <a:t>Format Background </a:t>
            </a:r>
            <a:r>
              <a:rPr lang="en-US" dirty="0" smtClean="0"/>
              <a:t>dialog box, click </a:t>
            </a:r>
            <a:r>
              <a:rPr lang="en-US" b="1" dirty="0" smtClean="0"/>
              <a:t>Fill</a:t>
            </a:r>
            <a:r>
              <a:rPr lang="en-US" dirty="0" smtClean="0"/>
              <a:t> in the left pane, and then select </a:t>
            </a:r>
            <a:r>
              <a:rPr lang="en-US" b="1" dirty="0" smtClean="0"/>
              <a:t>Solid fill</a:t>
            </a:r>
            <a:r>
              <a:rPr lang="en-US" dirty="0" smtClean="0"/>
              <a:t> in the </a:t>
            </a:r>
            <a:r>
              <a:rPr lang="en-US" b="1" dirty="0" smtClean="0"/>
              <a:t>Fill</a:t>
            </a:r>
            <a:r>
              <a:rPr lang="en-US" dirty="0" smtClean="0"/>
              <a:t> pane.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a:t>
            </a:r>
          </a:p>
          <a:p>
            <a:endParaRPr lang="en-US" dirty="0" smtClean="0"/>
          </a:p>
          <a:p>
            <a:endParaRPr lang="en-US" dirty="0" smtClean="0"/>
          </a:p>
          <a:p>
            <a:r>
              <a:rPr lang="en-US" dirty="0" smtClean="0"/>
              <a:t>To reproduce the rectangle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Rectangles</a:t>
            </a:r>
            <a:r>
              <a:rPr lang="en-US" dirty="0" smtClean="0"/>
              <a:t> click </a:t>
            </a:r>
            <a:r>
              <a:rPr lang="en-US" b="1" dirty="0" smtClean="0"/>
              <a:t>Rounded Rectangle </a:t>
            </a:r>
            <a:r>
              <a:rPr lang="en-US" dirty="0" smtClean="0"/>
              <a:t>(second option from the left). On the slide, drag to draw a rounded rectangle.</a:t>
            </a:r>
          </a:p>
          <a:p>
            <a:pPr marL="233218" indent="-233218" defTabSz="932871">
              <a:buFont typeface="+mj-lt"/>
              <a:buAutoNum type="arabicPeriod"/>
              <a:defRPr/>
            </a:pPr>
            <a:r>
              <a:rPr lang="en-US" dirty="0" smtClean="0"/>
              <a:t>Select the rectangle. Drag the yellow diamond adjustment handle to the left to decrease the amount of rounding on the corners. </a:t>
            </a:r>
          </a:p>
          <a:p>
            <a:pPr marL="233218" indent="-233218" defTabSz="932871">
              <a:buFont typeface="+mj-lt"/>
              <a:buAutoNum type="arabicPeriod"/>
              <a:defRPr/>
            </a:pPr>
            <a:r>
              <a:rPr lang="en-US" dirty="0" smtClean="0"/>
              <a:t>With the rounded rectangle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0.25”</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a:t>
            </a:r>
            <a:r>
              <a:rPr lang="en-US" dirty="0" smtClean="0"/>
              <a:t> group, click the </a:t>
            </a:r>
            <a:r>
              <a:rPr lang="en-US" b="1" dirty="0" smtClean="0"/>
              <a:t>Format Shape</a:t>
            </a:r>
            <a:r>
              <a:rPr lang="en-US" dirty="0" smtClean="0"/>
              <a:t> dialog box launcher. In the </a:t>
            </a:r>
            <a:r>
              <a:rPr lang="en-US" b="1" dirty="0" smtClean="0"/>
              <a:t>Format Shape </a:t>
            </a:r>
            <a:r>
              <a:rPr lang="en-US" dirty="0" smtClean="0"/>
              <a:t>dialog box, click </a:t>
            </a:r>
            <a:r>
              <a:rPr lang="en-US" b="1" dirty="0" smtClean="0"/>
              <a:t>Fill </a:t>
            </a:r>
            <a:r>
              <a:rPr lang="en-US" dirty="0" smtClean="0"/>
              <a:t>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 </a:t>
            </a:r>
            <a:r>
              <a:rPr lang="en-US" dirty="0" smtClean="0"/>
              <a:t>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a:t>
            </a:r>
            <a:r>
              <a:rPr lang="en-US" b="1" dirty="0" smtClean="0"/>
              <a:t> 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select </a:t>
            </a:r>
            <a:r>
              <a:rPr lang="en-US" b="1" dirty="0" smtClean="0"/>
              <a:t>Offset Bottom</a:t>
            </a:r>
            <a:r>
              <a:rPr lang="en-US" dirty="0" smtClean="0"/>
              <a:t> (first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 </a:t>
            </a:r>
            <a:r>
              <a:rPr lang="en-US" dirty="0" smtClean="0"/>
              <a:t>box, enter </a:t>
            </a:r>
            <a:r>
              <a:rPr lang="en-US" b="1" dirty="0" smtClean="0"/>
              <a:t>100%</a:t>
            </a:r>
            <a:r>
              <a:rPr lang="en-US" dirty="0" smtClean="0"/>
              <a:t>. </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 </a:t>
            </a:r>
            <a:r>
              <a:rPr lang="en-US" dirty="0" smtClean="0"/>
              <a:t>in the left pane. In the </a:t>
            </a:r>
            <a:r>
              <a:rPr lang="en-US" b="1" dirty="0" smtClean="0"/>
              <a:t>3-D Format</a:t>
            </a:r>
            <a:r>
              <a:rPr lang="en-US" dirty="0" smtClean="0"/>
              <a:t> pane, do the following:</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Circle</a:t>
            </a:r>
            <a:r>
              <a:rPr lang="en-US" dirty="0" smtClean="0"/>
              <a:t> (first row, first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a:t>
            </a:r>
            <a:r>
              <a:rPr lang="en-US" dirty="0" smtClean="0"/>
              <a:t> (first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a:t>
            </a:r>
            <a:r>
              <a:rPr lang="en-US" dirty="0" smtClean="0"/>
              <a:t> (first row, third option from the left).</a:t>
            </a:r>
          </a:p>
          <a:p>
            <a:pPr marL="233218" indent="-233218" defTabSz="932871">
              <a:buFont typeface="+mj-lt"/>
              <a:buAutoNum type="arabicPeriod"/>
              <a:defRPr/>
            </a:pPr>
            <a:r>
              <a:rPr lang="en-US" dirty="0" smtClean="0"/>
              <a:t>On the slide, select the rounded rectangle.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rectangle. On the </a:t>
            </a:r>
            <a:r>
              <a:rPr lang="en-US" b="1" dirty="0" smtClean="0"/>
              <a:t>Home</a:t>
            </a:r>
            <a:r>
              <a:rPr lang="en-US" dirty="0" smtClean="0"/>
              <a:t> tab, in the </a:t>
            </a:r>
            <a:r>
              <a:rPr lang="en-US" b="1" dirty="0" smtClean="0"/>
              <a:t>Drawing</a:t>
            </a:r>
            <a:r>
              <a:rPr lang="en-US" dirty="0" smtClean="0"/>
              <a:t> group, do the following:</a:t>
            </a:r>
          </a:p>
          <a:p>
            <a:pPr marL="699653" lvl="1" indent="-233218" defTabSz="932871">
              <a:buFont typeface="Arial" pitchFamily="34" charset="0"/>
              <a:buChar char="•"/>
              <a:defRPr/>
            </a:pPr>
            <a:r>
              <a:rPr lang="en-US" dirty="0" smtClean="0"/>
              <a:t>Click the arrow next to </a:t>
            </a:r>
            <a:r>
              <a:rPr lang="en-US" b="1" dirty="0" smtClean="0"/>
              <a:t>Shape Fill</a:t>
            </a:r>
            <a:r>
              <a:rPr lang="en-US" dirty="0" smtClean="0"/>
              <a:t>, and then click </a:t>
            </a:r>
            <a:r>
              <a:rPr lang="en-US" b="1" dirty="0" smtClean="0"/>
              <a:t>No Fill</a:t>
            </a:r>
            <a:r>
              <a:rPr lang="en-US" dirty="0" smtClean="0"/>
              <a:t>.</a:t>
            </a:r>
          </a:p>
          <a:p>
            <a:pPr marL="699653" lvl="1" indent="-233218" defTabSz="932871">
              <a:buFont typeface="Arial" pitchFamily="34" charset="0"/>
              <a:buChar char="•"/>
              <a:defRPr/>
            </a:pPr>
            <a:r>
              <a:rPr lang="en-US" dirty="0" smtClean="0"/>
              <a:t>Click the arrow next to </a:t>
            </a:r>
            <a:r>
              <a:rPr lang="en-US" b="1" dirty="0" smtClean="0"/>
              <a:t>Shape Outline</a:t>
            </a:r>
            <a:r>
              <a:rPr lang="en-US" dirty="0" smtClean="0"/>
              <a:t>, and then click </a:t>
            </a:r>
            <a:r>
              <a:rPr lang="en-US" b="1" dirty="0" smtClean="0"/>
              <a:t>No Outline</a:t>
            </a:r>
            <a:r>
              <a:rPr lang="en-US" dirty="0" smtClean="0"/>
              <a:t>.</a:t>
            </a:r>
          </a:p>
          <a:p>
            <a:pPr marL="233218" indent="-233218" defTabSz="932871">
              <a:buFont typeface="+mj-lt"/>
              <a:buAutoNum type="arabicPeriod"/>
              <a:defRPr/>
            </a:pPr>
            <a:r>
              <a:rPr lang="en-US" dirty="0" smtClean="0"/>
              <a:t>Drag the second rectangle above the first rectangle until the lower edge overlays the top edge of the first rectangle. (</a:t>
            </a:r>
            <a:r>
              <a:rPr lang="en-US" b="1" dirty="0" smtClean="0"/>
              <a:t>Note: </a:t>
            </a:r>
            <a:r>
              <a:rPr lang="en-US" dirty="0" smtClean="0"/>
              <a:t>When the spinning animation effect is created later for these rectangles, the spin will center where the edges of the rectangles meet.)</a:t>
            </a:r>
          </a:p>
          <a:p>
            <a:pPr marL="233218" indent="-233218" defTabSz="932871">
              <a:buFont typeface="+mj-lt"/>
              <a:buAutoNum type="arabicPeriod"/>
              <a:defRPr/>
            </a:pPr>
            <a:r>
              <a:rPr lang="en-US" dirty="0" smtClean="0"/>
              <a:t>Press and hold CTRL, and then select both rectangles.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Selected Objects</a:t>
            </a:r>
            <a:r>
              <a:rPr lang="en-US" dirty="0" smtClean="0"/>
              <a:t>.</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Center</a:t>
            </a:r>
            <a:r>
              <a:rPr lang="en-US" dirty="0" smtClean="0"/>
              <a:t>.</a:t>
            </a:r>
          </a:p>
          <a:p>
            <a:pPr marL="699653" lvl="1" indent="-233218" defTabSz="932871">
              <a:buFont typeface="+mj-lt"/>
              <a:buAutoNum type="arabicPeriod"/>
              <a:defRPr/>
            </a:pPr>
            <a:r>
              <a:rPr lang="en-US" dirty="0" smtClean="0"/>
              <a:t>Click </a:t>
            </a:r>
            <a:r>
              <a:rPr lang="en-US" b="1" dirty="0" smtClean="0"/>
              <a:t>Group</a:t>
            </a:r>
            <a:r>
              <a:rPr lang="en-US" dirty="0" smtClean="0"/>
              <a:t>. </a:t>
            </a:r>
          </a:p>
          <a:p>
            <a:pPr marL="233218" indent="-233218" defTabSz="932871">
              <a:buFont typeface="+mj-lt"/>
              <a:buAutoNum type="arabicPeriod"/>
              <a:defRPr/>
            </a:pPr>
            <a:r>
              <a:rPr lang="en-US" dirty="0" smtClean="0"/>
              <a:t>On the slide, drag the group until it is centered horizontally on the left edge of the slide (straddling the edge).</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a:t>
            </a:r>
          </a:p>
          <a:p>
            <a:pPr marL="699653" lvl="1" indent="-233218" defTabSz="932871">
              <a:buFont typeface="+mj-lt"/>
              <a:buAutoNum type="arabicPeriod"/>
              <a:defRPr/>
            </a:pPr>
            <a:r>
              <a:rPr lang="en-US" dirty="0" smtClean="0"/>
              <a:t>Click </a:t>
            </a:r>
            <a:r>
              <a:rPr lang="en-US" b="1" dirty="0" smtClean="0"/>
              <a:t>Align Middle</a:t>
            </a:r>
            <a:r>
              <a:rPr lang="en-US" dirty="0" smtClean="0"/>
              <a:t>.</a:t>
            </a:r>
          </a:p>
          <a:p>
            <a:pPr marL="699653" lvl="1" indent="-233218" defTabSz="932871">
              <a:buFont typeface="+mj-lt"/>
              <a:buAutoNum type="arabicPeriod"/>
              <a:defRPr/>
            </a:pPr>
            <a:endParaRPr lang="en-US" dirty="0" smtClean="0"/>
          </a:p>
          <a:p>
            <a:pPr marL="699653" lvl="1" indent="-233218" defTabSz="932871">
              <a:buFont typeface="+mj-lt"/>
              <a:buAutoNum type="arabicPeriod"/>
              <a:defRPr/>
            </a:pPr>
            <a:endParaRPr lang="en-US" dirty="0" smtClean="0"/>
          </a:p>
          <a:p>
            <a:pPr marL="233218" indent="-233218" defTabSz="932871">
              <a:defRPr/>
            </a:pPr>
            <a:r>
              <a:rPr lang="en-US" dirty="0" smtClean="0"/>
              <a:t>To reproduce the dashed arc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Arc</a:t>
            </a:r>
            <a:r>
              <a:rPr lang="en-US" dirty="0" smtClean="0"/>
              <a:t> (third row, 12</a:t>
            </a:r>
            <a:r>
              <a:rPr lang="en-US" baseline="30000" dirty="0" smtClean="0"/>
              <a:t>th</a:t>
            </a:r>
            <a:r>
              <a:rPr lang="en-US" dirty="0" smtClean="0"/>
              <a:t> option from the left). On the slide, drag to draw an arc.</a:t>
            </a:r>
          </a:p>
          <a:p>
            <a:pPr marL="233218" indent="-233218" defTabSz="932871">
              <a:buFont typeface="+mj-lt"/>
              <a:buAutoNum type="arabicPeriod"/>
              <a:defRPr/>
            </a:pPr>
            <a:r>
              <a:rPr lang="en-US" dirty="0" smtClean="0"/>
              <a:t>Select the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7.5”</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7.5”</a:t>
            </a:r>
            <a:r>
              <a:rPr lang="en-US" dirty="0" smtClean="0"/>
              <a:t>.</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the arrow next to </a:t>
            </a:r>
            <a:r>
              <a:rPr lang="en-US" b="1" dirty="0" smtClean="0"/>
              <a:t>Shape Outline</a:t>
            </a:r>
            <a:r>
              <a:rPr lang="en-US" dirty="0" smtClean="0"/>
              <a:t>,</a:t>
            </a:r>
            <a:r>
              <a:rPr lang="en-US" b="1" dirty="0" smtClean="0"/>
              <a:t> </a:t>
            </a:r>
            <a:r>
              <a:rPr lang="en-US" dirty="0" smtClean="0"/>
              <a:t>and then do the following:</a:t>
            </a:r>
          </a:p>
          <a:p>
            <a:pPr marL="699653" lvl="1" indent="-233218" defTabSz="932871">
              <a:buFont typeface="Arial" pitchFamily="34" charset="0"/>
              <a:buChar char="•"/>
              <a:defRPr/>
            </a:pPr>
            <a:r>
              <a:rPr lang="en-US" dirty="0" smtClean="0"/>
              <a:t>Under </a:t>
            </a:r>
            <a:r>
              <a:rPr lang="en-US" b="1" dirty="0" smtClean="0"/>
              <a:t>Theme Colors</a:t>
            </a:r>
            <a:r>
              <a:rPr lang="en-US" dirty="0" smtClean="0"/>
              <a:t>, click </a:t>
            </a:r>
            <a:r>
              <a:rPr lang="en-US" b="1" dirty="0" smtClean="0"/>
              <a:t>White, Background 1, Darker 15% </a:t>
            </a:r>
            <a:r>
              <a:rPr lang="en-US" dirty="0" smtClean="0"/>
              <a:t>(third row, first option from the left).</a:t>
            </a:r>
          </a:p>
          <a:p>
            <a:pPr marL="699653" lvl="1" indent="-233218" defTabSz="932871">
              <a:buFont typeface="Arial" pitchFamily="34" charset="0"/>
              <a:buChar char="•"/>
              <a:defRPr/>
            </a:pPr>
            <a:r>
              <a:rPr lang="en-US" dirty="0" smtClean="0"/>
              <a:t>Point to </a:t>
            </a:r>
            <a:r>
              <a:rPr lang="en-US" b="1" dirty="0" smtClean="0"/>
              <a:t>Dashes</a:t>
            </a:r>
            <a:r>
              <a:rPr lang="en-US" dirty="0" smtClean="0"/>
              <a:t>, and then click </a:t>
            </a:r>
            <a:r>
              <a:rPr lang="en-US" b="1" dirty="0" smtClean="0"/>
              <a:t>Dash </a:t>
            </a:r>
            <a:r>
              <a:rPr lang="en-US" dirty="0" smtClean="0"/>
              <a:t>(fourth option from the top).</a:t>
            </a:r>
          </a:p>
          <a:p>
            <a:pPr marL="233218" indent="-233218" defTabSz="932871">
              <a:buFont typeface="+mj-lt"/>
              <a:buAutoNum type="arabicPeriod"/>
              <a:defRPr/>
            </a:pPr>
            <a:r>
              <a:rPr lang="en-US" dirty="0" smtClean="0"/>
              <a:t>On the slide, drag the yellow diamond adjustment handle on the right side of the arc to the bottom of the arc to create a half circle.</a:t>
            </a:r>
          </a:p>
          <a:p>
            <a:pPr marL="233218" indent="-233218" defTabSz="932871">
              <a:buFont typeface="+mj-lt"/>
              <a:buAutoNum type="arabicPeriod"/>
              <a:defRPr/>
            </a:pPr>
            <a:r>
              <a:rPr lang="en-US" dirty="0" smtClean="0"/>
              <a:t>Drag the arc until the yellow diamond adjustment handles are on the left edge of the slide.</a:t>
            </a:r>
          </a:p>
          <a:p>
            <a:pPr marL="233218" indent="-233218" defTabSz="932871">
              <a:buFont typeface="+mj-lt"/>
              <a:buAutoNum type="arabicPeriod"/>
              <a:defRPr/>
            </a:pPr>
            <a:r>
              <a:rPr lang="en-US" dirty="0" smtClean="0"/>
              <a:t>With the arc still selected,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point to </a:t>
            </a:r>
            <a:r>
              <a:rPr lang="en-US" b="1" dirty="0" smtClean="0"/>
              <a:t>Align</a:t>
            </a:r>
            <a:r>
              <a:rPr lang="en-US" dirty="0" smtClean="0"/>
              <a:t>, and then do the following:</a:t>
            </a:r>
          </a:p>
          <a:p>
            <a:pPr marL="699653" lvl="1" indent="-233218" defTabSz="932871">
              <a:buFont typeface="+mj-lt"/>
              <a:buAutoNum type="arabicPeriod"/>
              <a:defRPr/>
            </a:pPr>
            <a:r>
              <a:rPr lang="en-US" dirty="0" smtClean="0"/>
              <a:t>Click </a:t>
            </a:r>
            <a:r>
              <a:rPr lang="en-US" b="1" dirty="0" smtClean="0"/>
              <a:t>Align to Slide</a:t>
            </a:r>
            <a:r>
              <a:rPr lang="en-US" dirty="0" smtClean="0"/>
              <a:t>. </a:t>
            </a:r>
          </a:p>
          <a:p>
            <a:pPr marL="699653" lvl="1" indent="-233218" defTabSz="932871">
              <a:buFont typeface="+mj-lt"/>
              <a:buAutoNum type="arabicPeriod"/>
              <a:defRPr/>
            </a:pPr>
            <a:r>
              <a:rPr lang="en-US" dirty="0" smtClean="0"/>
              <a:t>Click </a:t>
            </a:r>
            <a:r>
              <a:rPr lang="en-US" b="1" dirty="0" smtClean="0"/>
              <a:t>Align Middle</a:t>
            </a:r>
            <a:r>
              <a:rPr lang="en-US" dirty="0" smtClean="0"/>
              <a:t>. </a:t>
            </a:r>
          </a:p>
          <a:p>
            <a:pPr marL="233218" indent="-233218" defTabSz="932871">
              <a:defRPr/>
            </a:pPr>
            <a:endParaRPr lang="en-US" dirty="0" smtClean="0"/>
          </a:p>
          <a:p>
            <a:pPr marL="233218" indent="-233218" defTabSz="932871">
              <a:defRPr/>
            </a:pPr>
            <a:endParaRPr lang="en-US" dirty="0" smtClean="0"/>
          </a:p>
          <a:p>
            <a:pPr marL="233218" indent="-233218" defTabSz="932871">
              <a:defRPr/>
            </a:pPr>
            <a:r>
              <a:rPr lang="en-US" dirty="0" smtClean="0"/>
              <a:t>To reproduce the half circle on this slide, do the following:</a:t>
            </a:r>
          </a:p>
          <a:p>
            <a:pPr marL="233218" indent="-233218" defTabSz="932871">
              <a:buFont typeface="+mj-lt"/>
              <a:buAutoNum type="arabicPeriod"/>
              <a:defRPr/>
            </a:pPr>
            <a:r>
              <a:rPr lang="en-US" dirty="0" smtClean="0"/>
              <a:t>On the slide, select the arc.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arc.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3.33”</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3.33”</a:t>
            </a:r>
            <a:r>
              <a:rPr lang="en-US" dirty="0" smtClean="0"/>
              <a:t>.</a:t>
            </a:r>
          </a:p>
          <a:p>
            <a:pPr marL="233218" indent="-233218" defTabSz="932871">
              <a:buFont typeface="+mj-lt"/>
              <a:buAutoNum type="arabicPeriod"/>
              <a:defRPr/>
            </a:pPr>
            <a:r>
              <a:rPr lang="en-US" dirty="0" smtClean="0"/>
              <a:t>With the second arc still selected, 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Fill</a:t>
            </a:r>
            <a:r>
              <a:rPr lang="en-US" dirty="0" smtClean="0"/>
              <a:t>, and then under </a:t>
            </a:r>
            <a:r>
              <a:rPr lang="en-US" b="1" dirty="0" smtClean="0"/>
              <a:t>Theme Colors</a:t>
            </a:r>
            <a:r>
              <a:rPr lang="en-US" dirty="0" smtClean="0"/>
              <a:t> click </a:t>
            </a:r>
            <a:r>
              <a:rPr lang="en-US" b="1" dirty="0" smtClean="0"/>
              <a:t>White, Background 1, Darker 5% </a:t>
            </a:r>
            <a:r>
              <a:rPr lang="en-US" dirty="0" smtClean="0"/>
              <a:t>(second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the arrow next to </a:t>
            </a:r>
            <a:r>
              <a:rPr lang="en-US" b="1" dirty="0" smtClean="0"/>
              <a:t>Shape Outline</a:t>
            </a:r>
            <a:r>
              <a:rPr lang="en-US" dirty="0" smtClean="0"/>
              <a:t>,</a:t>
            </a:r>
            <a:r>
              <a:rPr lang="en-US" b="1" dirty="0" smtClean="0"/>
              <a:t> </a:t>
            </a:r>
            <a:r>
              <a:rPr lang="en-US" dirty="0" smtClean="0"/>
              <a:t>and then click </a:t>
            </a:r>
            <a:r>
              <a:rPr lang="en-US" b="1" dirty="0" smtClean="0"/>
              <a:t>No Outline</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Shape Effects</a:t>
            </a:r>
            <a:r>
              <a:rPr lang="en-US" dirty="0" smtClean="0"/>
              <a:t>, point to </a:t>
            </a:r>
            <a:r>
              <a:rPr lang="en-US" b="1" dirty="0" smtClean="0"/>
              <a:t>Shadow</a:t>
            </a:r>
            <a:r>
              <a:rPr lang="en-US" dirty="0" smtClean="0"/>
              <a:t>, and then click </a:t>
            </a:r>
            <a:r>
              <a:rPr lang="en-US" b="1" dirty="0" smtClean="0"/>
              <a:t>Shadow</a:t>
            </a:r>
            <a:r>
              <a:rPr lang="en-US" dirty="0" smtClean="0"/>
              <a:t> </a:t>
            </a:r>
            <a:r>
              <a:rPr lang="en-US" b="1" dirty="0" smtClean="0"/>
              <a:t>Options</a:t>
            </a:r>
            <a:r>
              <a:rPr lang="en-US" dirty="0" smtClean="0"/>
              <a:t>. In the </a:t>
            </a:r>
            <a:r>
              <a:rPr lang="en-US" b="1" dirty="0" smtClean="0"/>
              <a:t>Format Shape </a:t>
            </a:r>
            <a:r>
              <a:rPr lang="en-US" dirty="0" smtClean="0"/>
              <a:t>dialog box, click </a:t>
            </a:r>
            <a:r>
              <a:rPr lang="en-US" b="1" dirty="0" smtClean="0"/>
              <a:t>Shadow</a:t>
            </a:r>
            <a:r>
              <a:rPr lang="en-US" dirty="0" smtClean="0"/>
              <a:t> 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Inner</a:t>
            </a:r>
            <a:r>
              <a:rPr lang="en-US" dirty="0" smtClean="0"/>
              <a:t> click </a:t>
            </a:r>
            <a:r>
              <a:rPr lang="en-US" b="1" dirty="0" smtClean="0"/>
              <a:t>Inside Right </a:t>
            </a:r>
            <a:r>
              <a:rPr lang="en-US" dirty="0" smtClean="0"/>
              <a:t>(second row, third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86%</a:t>
            </a:r>
            <a:r>
              <a:rPr lang="en-US" dirty="0" smtClean="0"/>
              <a:t>.</a:t>
            </a:r>
          </a:p>
          <a:p>
            <a:pPr marL="699653" lvl="1" indent="-233218" defTabSz="932871">
              <a:buFont typeface="Arial" pitchFamily="34" charset="0"/>
              <a:buChar char="•"/>
              <a:defRPr/>
            </a:pPr>
            <a:r>
              <a:rPr lang="en-US" dirty="0" smtClean="0"/>
              <a:t>In the </a:t>
            </a:r>
            <a:r>
              <a:rPr lang="en-US" b="1" dirty="0" smtClean="0"/>
              <a:t>Blur</a:t>
            </a:r>
            <a:r>
              <a:rPr lang="en-US" dirty="0" smtClean="0"/>
              <a:t> box, enter </a:t>
            </a:r>
            <a:r>
              <a:rPr lang="en-US" b="1" dirty="0" smtClean="0"/>
              <a:t>24 pt</a:t>
            </a:r>
            <a:r>
              <a:rPr lang="en-US" dirty="0" smtClean="0"/>
              <a:t>.</a:t>
            </a:r>
          </a:p>
          <a:p>
            <a:pPr marL="699653" lvl="1" indent="-233218" defTabSz="932871">
              <a:buFont typeface="Arial" pitchFamily="34" charset="0"/>
              <a:buChar char="•"/>
              <a:defRPr/>
            </a:pPr>
            <a:r>
              <a:rPr lang="en-US" dirty="0" smtClean="0"/>
              <a:t>In the </a:t>
            </a:r>
            <a:r>
              <a:rPr lang="en-US" b="1" dirty="0" smtClean="0"/>
              <a:t>Angle</a:t>
            </a:r>
            <a:r>
              <a:rPr lang="en-US" dirty="0" smtClean="0"/>
              <a:t> box, enter </a:t>
            </a:r>
            <a:r>
              <a:rPr lang="en-US" b="1" dirty="0" smtClean="0"/>
              <a:t>315</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a:t>
            </a:r>
            <a:r>
              <a:rPr lang="en-US" dirty="0" smtClean="0"/>
              <a:t> box, enter </a:t>
            </a:r>
            <a:r>
              <a:rPr lang="en-US" b="1" dirty="0" smtClean="0"/>
              <a:t>4 pt</a:t>
            </a:r>
            <a:r>
              <a:rPr lang="en-US" dirty="0" smtClean="0"/>
              <a:t>.</a:t>
            </a:r>
          </a:p>
          <a:p>
            <a:pPr marL="233218" indent="-233218" defTabSz="932871">
              <a:buFont typeface="+mj-lt"/>
              <a:buAutoNum type="arabicPeriod"/>
              <a:defRPr/>
            </a:pPr>
            <a:r>
              <a:rPr lang="en-US" dirty="0" smtClean="0"/>
              <a:t>On the slide, drag the second arc until the yellow diamond adjustment handles are on the left edge of the slide. On the </a:t>
            </a:r>
            <a:r>
              <a:rPr lang="en-US" b="1" dirty="0" smtClean="0"/>
              <a:t>Home</a:t>
            </a:r>
            <a:r>
              <a:rPr lang="en-US" dirty="0" smtClean="0"/>
              <a:t> tab, in the </a:t>
            </a:r>
            <a:r>
              <a:rPr lang="en-US" b="1" dirty="0" smtClean="0"/>
              <a:t>Drawing</a:t>
            </a:r>
            <a:r>
              <a:rPr lang="en-US" dirty="0" smtClean="0"/>
              <a:t> group, click </a:t>
            </a:r>
            <a:r>
              <a:rPr lang="en-US" b="1" dirty="0" smtClean="0"/>
              <a:t>Arrange</a:t>
            </a:r>
            <a:r>
              <a:rPr lang="en-US" dirty="0" smtClean="0"/>
              <a:t>, and then do the following:</a:t>
            </a:r>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to Slide</a:t>
            </a:r>
            <a:r>
              <a:rPr lang="en-US" i="1" dirty="0" smtClean="0"/>
              <a:t>. </a:t>
            </a:r>
            <a:endParaRPr lang="en-US" dirty="0" smtClean="0"/>
          </a:p>
          <a:p>
            <a:pPr marL="699653" lvl="1" indent="-233218" defTabSz="932871">
              <a:buFont typeface="+mj-lt"/>
              <a:buAutoNum type="arabicPeriod"/>
              <a:defRPr/>
            </a:pPr>
            <a:r>
              <a:rPr lang="en-US" dirty="0" smtClean="0"/>
              <a:t>Point to </a:t>
            </a:r>
            <a:r>
              <a:rPr lang="en-US" b="1" dirty="0" smtClean="0"/>
              <a:t>Align</a:t>
            </a:r>
            <a:r>
              <a:rPr lang="en-US" dirty="0" smtClean="0"/>
              <a:t>, and then click </a:t>
            </a:r>
            <a:r>
              <a:rPr lang="en-US" b="1" dirty="0" smtClean="0"/>
              <a:t>Align Middle</a:t>
            </a:r>
            <a:r>
              <a:rPr lang="en-US" dirty="0" smtClean="0"/>
              <a:t>. </a:t>
            </a:r>
          </a:p>
          <a:p>
            <a:pPr marL="699653" lvl="1" indent="-233218" defTabSz="932871">
              <a:buFont typeface="+mj-lt"/>
              <a:buAutoNum type="arabicPeriod"/>
              <a:defRPr/>
            </a:pPr>
            <a:r>
              <a:rPr lang="en-US" dirty="0" smtClean="0"/>
              <a:t>Click </a:t>
            </a:r>
            <a:r>
              <a:rPr lang="en-US" b="1" dirty="0" smtClean="0"/>
              <a:t>Send to Back</a:t>
            </a:r>
            <a:r>
              <a:rPr lang="en-US" dirty="0" smtClean="0"/>
              <a:t>.</a:t>
            </a:r>
          </a:p>
          <a:p>
            <a:pPr marL="699653" lvl="1" indent="-233218" defTabSz="932871">
              <a:buFont typeface="Arial" pitchFamily="34" charset="0"/>
              <a:buChar char="•"/>
              <a:defRPr/>
            </a:pPr>
            <a:endParaRPr lang="en-US" dirty="0" smtClean="0"/>
          </a:p>
          <a:p>
            <a:pPr marL="699653" lvl="1" indent="-233218" defTabSz="932871">
              <a:buFont typeface="Arial" pitchFamily="34" charset="0"/>
              <a:buChar char="•"/>
              <a:defRPr/>
            </a:pPr>
            <a:endParaRPr lang="en-US" dirty="0" smtClean="0"/>
          </a:p>
          <a:p>
            <a:pPr marL="233218" indent="-233218" defTabSz="932871">
              <a:defRPr/>
            </a:pPr>
            <a:r>
              <a:rPr lang="en-US" dirty="0" smtClean="0"/>
              <a:t>To reproduce the button shapes on this slide, do the following:</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Drawing</a:t>
            </a:r>
            <a:r>
              <a:rPr lang="en-US" dirty="0" smtClean="0"/>
              <a:t> group, click </a:t>
            </a:r>
            <a:r>
              <a:rPr lang="en-US" b="1" dirty="0" smtClean="0"/>
              <a:t>Shapes</a:t>
            </a:r>
            <a:r>
              <a:rPr lang="en-US" dirty="0" smtClean="0"/>
              <a:t>, and then under </a:t>
            </a:r>
            <a:r>
              <a:rPr lang="en-US" b="1" dirty="0" smtClean="0"/>
              <a:t>Basic Shapes</a:t>
            </a:r>
            <a:r>
              <a:rPr lang="en-US" dirty="0" smtClean="0"/>
              <a:t> click </a:t>
            </a:r>
            <a:r>
              <a:rPr lang="en-US" b="1" dirty="0" smtClean="0"/>
              <a:t>Oval </a:t>
            </a:r>
            <a:r>
              <a:rPr lang="en-US" dirty="0" smtClean="0"/>
              <a:t>(first row, second option from the left). On the slide, drag to draw an oval.</a:t>
            </a:r>
          </a:p>
          <a:p>
            <a:pPr marL="233218" indent="-233218" defTabSz="932871">
              <a:buFont typeface="+mj-lt"/>
              <a:buAutoNum type="arabicPeriod"/>
              <a:defRPr/>
            </a:pPr>
            <a:r>
              <a:rPr lang="en-US" dirty="0" smtClean="0"/>
              <a:t>Select the oval. Under </a:t>
            </a:r>
            <a:r>
              <a:rPr lang="en-US" b="1" dirty="0" smtClean="0"/>
              <a:t>Drawing Tools</a:t>
            </a:r>
            <a:r>
              <a:rPr lang="en-US" dirty="0" smtClean="0"/>
              <a:t>, on the </a:t>
            </a:r>
            <a:r>
              <a:rPr lang="en-US" b="1" dirty="0" smtClean="0"/>
              <a:t>Format</a:t>
            </a:r>
            <a:r>
              <a:rPr lang="en-US" dirty="0" smtClean="0"/>
              <a:t> tab, in the </a:t>
            </a:r>
            <a:r>
              <a:rPr lang="en-US" b="1" dirty="0" smtClean="0"/>
              <a:t>Size</a:t>
            </a:r>
            <a:r>
              <a:rPr lang="en-US" dirty="0" smtClean="0"/>
              <a:t> group, do the following:</a:t>
            </a:r>
          </a:p>
          <a:p>
            <a:pPr marL="699653" lvl="1" indent="-233218" defTabSz="932871">
              <a:buFont typeface="Arial" pitchFamily="34" charset="0"/>
              <a:buChar char="•"/>
              <a:defRPr/>
            </a:pPr>
            <a:r>
              <a:rPr lang="en-US" dirty="0" smtClean="0"/>
              <a:t>In the </a:t>
            </a:r>
            <a:r>
              <a:rPr lang="en-US" b="1" dirty="0" smtClean="0"/>
              <a:t>Shape Height</a:t>
            </a:r>
            <a:r>
              <a:rPr lang="en-US" dirty="0" smtClean="0"/>
              <a:t> box, enter </a:t>
            </a:r>
            <a:r>
              <a:rPr lang="en-US" b="1" dirty="0" smtClean="0"/>
              <a:t>0.34”</a:t>
            </a:r>
            <a:r>
              <a:rPr lang="en-US" dirty="0" smtClean="0"/>
              <a:t>.</a:t>
            </a:r>
          </a:p>
          <a:p>
            <a:pPr marL="699653" lvl="1" indent="-233218" defTabSz="932871">
              <a:buFont typeface="Arial" pitchFamily="34" charset="0"/>
              <a:buChar char="•"/>
              <a:defRPr/>
            </a:pPr>
            <a:r>
              <a:rPr lang="en-US" dirty="0" smtClean="0"/>
              <a:t>In the </a:t>
            </a:r>
            <a:r>
              <a:rPr lang="en-US" b="1" dirty="0" smtClean="0"/>
              <a:t>Shape Width</a:t>
            </a:r>
            <a:r>
              <a:rPr lang="en-US" dirty="0" smtClean="0"/>
              <a:t> box, enter </a:t>
            </a:r>
            <a:r>
              <a:rPr lang="en-US" b="1" dirty="0" smtClean="0"/>
              <a:t>0.34”</a:t>
            </a:r>
            <a:r>
              <a:rPr lang="en-US" dirty="0" smtClean="0"/>
              <a: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a:t>
            </a:r>
            <a:r>
              <a:rPr lang="en-US" b="1" dirty="0" smtClean="0"/>
              <a:t>Shape Styles </a:t>
            </a:r>
            <a:r>
              <a:rPr lang="en-US" dirty="0" smtClean="0"/>
              <a:t>group, click </a:t>
            </a:r>
            <a:r>
              <a:rPr lang="en-US" b="1" dirty="0" smtClean="0"/>
              <a:t>More</a:t>
            </a:r>
            <a:r>
              <a:rPr lang="en-US" dirty="0" smtClean="0"/>
              <a:t>, and then click </a:t>
            </a:r>
            <a:r>
              <a:rPr lang="en-US" b="1" dirty="0" smtClean="0"/>
              <a:t>Light 1 Outline, Colored Fill – Dark 1</a:t>
            </a:r>
            <a:r>
              <a:rPr lang="en-US" dirty="0" smtClean="0"/>
              <a:t> (third row, first option from the left).</a:t>
            </a:r>
          </a:p>
          <a:p>
            <a:pPr marL="233218" indent="-233218" defTabSz="932871">
              <a:buFont typeface="+mj-lt"/>
              <a:buAutoNum type="arabicPeriod"/>
              <a:defRPr/>
            </a:pPr>
            <a:r>
              <a:rPr lang="en-US" dirty="0" smtClean="0"/>
              <a:t>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Shape Styles </a:t>
            </a:r>
            <a:r>
              <a:rPr lang="en-US" dirty="0" smtClean="0"/>
              <a:t>group, click the </a:t>
            </a:r>
            <a:r>
              <a:rPr lang="en-US" b="1" dirty="0" smtClean="0"/>
              <a:t>Format Shape </a:t>
            </a:r>
            <a:r>
              <a:rPr lang="en-US" dirty="0" smtClean="0"/>
              <a:t>dialog box launcher. In the </a:t>
            </a:r>
            <a:r>
              <a:rPr lang="en-US" b="1" dirty="0" smtClean="0"/>
              <a:t>Format Shape </a:t>
            </a:r>
            <a:r>
              <a:rPr lang="en-US" dirty="0" smtClean="0"/>
              <a:t>dialog box, click </a:t>
            </a:r>
            <a:r>
              <a:rPr lang="en-US" b="1" dirty="0" smtClean="0"/>
              <a:t>Fill</a:t>
            </a:r>
            <a:r>
              <a:rPr lang="en-US" dirty="0" smtClean="0"/>
              <a:t> in the left pane. In the </a:t>
            </a:r>
            <a:r>
              <a:rPr lang="en-US" b="1" dirty="0" smtClean="0"/>
              <a:t>Fill</a:t>
            </a:r>
            <a:r>
              <a:rPr lang="en-US" dirty="0" smtClean="0"/>
              <a:t> pane, select </a:t>
            </a:r>
            <a:r>
              <a:rPr lang="en-US" b="1" dirty="0" smtClean="0"/>
              <a:t>Solid Fill</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Olive Green, Accent 3, Lighter 80</a:t>
            </a:r>
            <a:r>
              <a:rPr lang="en-US" b="1" dirty="0" smtClean="0">
                <a:ea typeface="Verdana"/>
                <a:cs typeface="Verdana"/>
              </a:rPr>
              <a:t>°</a:t>
            </a:r>
            <a:r>
              <a:rPr lang="en-US" b="1" dirty="0" smtClean="0"/>
              <a:t> </a:t>
            </a:r>
            <a:r>
              <a:rPr lang="en-US" dirty="0" smtClean="0"/>
              <a:t>(second row, seventh option from the left).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Line Color</a:t>
            </a:r>
            <a:r>
              <a:rPr lang="en-US" dirty="0" smtClean="0"/>
              <a:t> in the left pane. In the </a:t>
            </a:r>
            <a:r>
              <a:rPr lang="en-US" b="1" dirty="0" smtClean="0"/>
              <a:t>Line Color</a:t>
            </a:r>
            <a:r>
              <a:rPr lang="en-US" dirty="0" smtClean="0"/>
              <a:t> pane, select </a:t>
            </a:r>
            <a:r>
              <a:rPr lang="en-US" b="1" dirty="0" smtClean="0"/>
              <a:t>No line</a:t>
            </a:r>
            <a:r>
              <a:rPr lang="en-US" dirty="0" smtClean="0"/>
              <a:t>. </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Shadow </a:t>
            </a:r>
            <a:r>
              <a:rPr lang="en-US" dirty="0" smtClean="0"/>
              <a:t>in the left pane. In the </a:t>
            </a:r>
            <a:r>
              <a:rPr lang="en-US" b="1" dirty="0" smtClean="0"/>
              <a:t>Shadow</a:t>
            </a:r>
            <a:r>
              <a:rPr lang="en-US" dirty="0" smtClean="0"/>
              <a:t> pane, click the button next to </a:t>
            </a:r>
            <a:r>
              <a:rPr lang="en-US" b="1" dirty="0" smtClean="0"/>
              <a:t>Presets</a:t>
            </a:r>
            <a:r>
              <a:rPr lang="en-US" dirty="0" smtClean="0"/>
              <a:t>, under </a:t>
            </a:r>
            <a:r>
              <a:rPr lang="en-US" b="1" dirty="0" smtClean="0"/>
              <a:t>Outer</a:t>
            </a:r>
            <a:r>
              <a:rPr lang="en-US" dirty="0" smtClean="0"/>
              <a:t> click </a:t>
            </a:r>
            <a:r>
              <a:rPr lang="en-US" b="1" dirty="0" smtClean="0"/>
              <a:t>Offset Bottom </a:t>
            </a:r>
            <a:r>
              <a:rPr lang="en-US" dirty="0" smtClean="0"/>
              <a:t>(first row, second option from the left), and then do the following:</a:t>
            </a:r>
          </a:p>
          <a:p>
            <a:pPr marL="699653" lvl="1" indent="-233218">
              <a:buFont typeface="Arial" pitchFamily="34" charset="0"/>
              <a:buChar char="•"/>
            </a:pPr>
            <a:r>
              <a:rPr lang="en-US" dirty="0" smtClean="0"/>
              <a:t>In the </a:t>
            </a:r>
            <a:r>
              <a:rPr lang="en-US" b="1" dirty="0" smtClean="0"/>
              <a:t>Transparency</a:t>
            </a:r>
            <a:r>
              <a:rPr lang="en-US" dirty="0" smtClean="0"/>
              <a:t> box, enter </a:t>
            </a:r>
            <a:r>
              <a:rPr lang="en-US" b="1" dirty="0" smtClean="0"/>
              <a:t>0%</a:t>
            </a:r>
            <a:r>
              <a:rPr lang="en-US" dirty="0" smtClean="0"/>
              <a:t>.</a:t>
            </a:r>
          </a:p>
          <a:p>
            <a:pPr marL="699653" lvl="1" indent="-233218" defTabSz="932871">
              <a:buFont typeface="Arial" pitchFamily="34" charset="0"/>
              <a:buChar char="•"/>
              <a:defRPr/>
            </a:pPr>
            <a:r>
              <a:rPr lang="en-US" dirty="0" smtClean="0"/>
              <a:t>In the </a:t>
            </a:r>
            <a:r>
              <a:rPr lang="en-US" b="1" dirty="0" smtClean="0"/>
              <a:t>Size</a:t>
            </a:r>
            <a:r>
              <a:rPr lang="en-US" dirty="0" smtClean="0"/>
              <a:t> box, enter </a:t>
            </a:r>
            <a:r>
              <a:rPr lang="en-US" b="1" dirty="0" smtClean="0"/>
              <a:t>100%</a:t>
            </a:r>
            <a:r>
              <a:rPr lang="en-US" dirty="0" smtClean="0"/>
              <a:t>.</a:t>
            </a:r>
          </a:p>
          <a:p>
            <a:pPr marL="699653" lvl="1" indent="-233218" defTabSz="932871">
              <a:buFont typeface="Arial" pitchFamily="34" charset="0"/>
              <a:buChar char="•"/>
              <a:defRPr/>
            </a:pPr>
            <a:r>
              <a:rPr lang="en-US" dirty="0" smtClean="0"/>
              <a:t>In the </a:t>
            </a:r>
            <a:r>
              <a:rPr lang="en-US" b="1" dirty="0" smtClean="0"/>
              <a:t>Blur </a:t>
            </a:r>
            <a:r>
              <a:rPr lang="en-US" dirty="0" smtClean="0"/>
              <a:t>box, enter </a:t>
            </a:r>
            <a:r>
              <a:rPr lang="en-US" b="1" dirty="0" smtClean="0"/>
              <a:t>8.5 pt</a:t>
            </a:r>
            <a:r>
              <a:rPr lang="en-US" dirty="0" smtClean="0"/>
              <a:t>.</a:t>
            </a:r>
          </a:p>
          <a:p>
            <a:pPr marL="699653" lvl="1" indent="-233218" defTabSz="932871">
              <a:buFont typeface="Arial" pitchFamily="34" charset="0"/>
              <a:buChar char="•"/>
              <a:defRPr/>
            </a:pPr>
            <a:r>
              <a:rPr lang="en-US" dirty="0" smtClean="0"/>
              <a:t>In the </a:t>
            </a:r>
            <a:r>
              <a:rPr lang="en-US" b="1" dirty="0" smtClean="0"/>
              <a:t>Angle </a:t>
            </a:r>
            <a:r>
              <a:rPr lang="en-US" dirty="0" smtClean="0"/>
              <a:t>box, enter </a:t>
            </a:r>
            <a:r>
              <a:rPr lang="en-US" b="1" dirty="0" smtClean="0"/>
              <a:t>90</a:t>
            </a:r>
            <a:r>
              <a:rPr lang="en-US" b="1" dirty="0" smtClean="0">
                <a:ea typeface="Verdana"/>
                <a:cs typeface="Verdana"/>
              </a:rPr>
              <a:t>°</a:t>
            </a:r>
            <a:r>
              <a:rPr lang="en-US" dirty="0" smtClean="0"/>
              <a:t>.</a:t>
            </a:r>
          </a:p>
          <a:p>
            <a:pPr marL="699653" lvl="1" indent="-233218" defTabSz="932871">
              <a:buFont typeface="Arial" pitchFamily="34" charset="0"/>
              <a:buChar char="•"/>
              <a:defRPr/>
            </a:pPr>
            <a:r>
              <a:rPr lang="en-US" dirty="0" smtClean="0"/>
              <a:t>In the </a:t>
            </a:r>
            <a:r>
              <a:rPr lang="en-US" b="1" dirty="0" smtClean="0"/>
              <a:t>Distance </a:t>
            </a:r>
            <a:r>
              <a:rPr lang="en-US" dirty="0" smtClean="0"/>
              <a:t>box, enter </a:t>
            </a:r>
            <a:r>
              <a:rPr lang="en-US" b="1" dirty="0" smtClean="0"/>
              <a:t>1 pt</a:t>
            </a:r>
            <a:r>
              <a:rPr lang="en-US" dirty="0" smtClean="0"/>
              <a:t>.</a:t>
            </a:r>
          </a:p>
          <a:p>
            <a:pPr marL="233218" indent="-233218" defTabSz="932871">
              <a:buFont typeface="+mj-lt"/>
              <a:buAutoNum type="arabicPeriod"/>
              <a:defRPr/>
            </a:pPr>
            <a:r>
              <a:rPr lang="en-US" dirty="0" smtClean="0"/>
              <a:t>Also in the </a:t>
            </a:r>
            <a:r>
              <a:rPr lang="en-US" b="1" dirty="0" smtClean="0"/>
              <a:t>Format Shape </a:t>
            </a:r>
            <a:r>
              <a:rPr lang="en-US" dirty="0" smtClean="0"/>
              <a:t>dialog box, click </a:t>
            </a:r>
            <a:r>
              <a:rPr lang="en-US" b="1" dirty="0" smtClean="0"/>
              <a:t>3-D Format</a:t>
            </a:r>
            <a:r>
              <a:rPr lang="en-US" dirty="0" smtClean="0"/>
              <a:t> in the left pane, and then do the following in the </a:t>
            </a:r>
            <a:r>
              <a:rPr lang="en-US" b="1" dirty="0" smtClean="0"/>
              <a:t>3-D Format </a:t>
            </a:r>
            <a:r>
              <a:rPr lang="en-US" dirty="0" smtClean="0"/>
              <a:t>pane:</a:t>
            </a:r>
          </a:p>
          <a:p>
            <a:pPr marL="699653" lvl="1" indent="-233218" defTabSz="932871">
              <a:buFont typeface="Arial" pitchFamily="34" charset="0"/>
              <a:buChar char="•"/>
              <a:defRPr/>
            </a:pPr>
            <a:r>
              <a:rPr lang="en-US" dirty="0" smtClean="0"/>
              <a:t>Under </a:t>
            </a:r>
            <a:r>
              <a:rPr lang="en-US" b="1" dirty="0" smtClean="0"/>
              <a:t>Bevel</a:t>
            </a:r>
            <a:r>
              <a:rPr lang="en-US" dirty="0" smtClean="0"/>
              <a:t>, click the button next to </a:t>
            </a:r>
            <a:r>
              <a:rPr lang="en-US" b="1" dirty="0" smtClean="0"/>
              <a:t>Top</a:t>
            </a:r>
            <a:r>
              <a:rPr lang="en-US" dirty="0" smtClean="0"/>
              <a:t>, and then under </a:t>
            </a:r>
            <a:r>
              <a:rPr lang="en-US" b="1" dirty="0" smtClean="0"/>
              <a:t>Bevel</a:t>
            </a:r>
            <a:r>
              <a:rPr lang="en-US" dirty="0" smtClean="0"/>
              <a:t> click </a:t>
            </a:r>
            <a:r>
              <a:rPr lang="en-US" b="1" dirty="0" smtClean="0"/>
              <a:t>Art Deco</a:t>
            </a:r>
            <a:r>
              <a:rPr lang="en-US" dirty="0" smtClean="0"/>
              <a:t> (third row, fourth option from the left). Next to </a:t>
            </a:r>
            <a:r>
              <a:rPr lang="en-US" b="1" dirty="0" smtClean="0"/>
              <a:t>Top</a:t>
            </a:r>
            <a:r>
              <a:rPr lang="en-US" dirty="0" smtClean="0"/>
              <a:t>, in the </a:t>
            </a:r>
            <a:r>
              <a:rPr lang="en-US" b="1" dirty="0" smtClean="0"/>
              <a:t>Width</a:t>
            </a:r>
            <a:r>
              <a:rPr lang="en-US" dirty="0" smtClean="0"/>
              <a:t> box, enter </a:t>
            </a:r>
            <a:r>
              <a:rPr lang="en-US" b="1" dirty="0" smtClean="0"/>
              <a:t>5 pt</a:t>
            </a:r>
            <a:r>
              <a:rPr lang="en-US" dirty="0" smtClean="0"/>
              <a:t>, and in the </a:t>
            </a:r>
            <a:r>
              <a:rPr lang="en-US" b="1" dirty="0" smtClean="0"/>
              <a:t>Height</a:t>
            </a:r>
            <a:r>
              <a:rPr lang="en-US" dirty="0" smtClean="0"/>
              <a:t> box, enter </a:t>
            </a:r>
            <a:r>
              <a:rPr lang="en-US" b="1" dirty="0" smtClean="0"/>
              <a:t>5 pt</a:t>
            </a:r>
            <a:r>
              <a:rPr lang="en-US" dirty="0" smtClean="0"/>
              <a:t>.</a:t>
            </a:r>
          </a:p>
          <a:p>
            <a:pPr marL="699653" lvl="1" indent="-233218">
              <a:buFont typeface="Arial" pitchFamily="34" charset="0"/>
              <a:buChar char="•"/>
            </a:pPr>
            <a:r>
              <a:rPr lang="en-US" dirty="0" smtClean="0"/>
              <a:t>Under </a:t>
            </a:r>
            <a:r>
              <a:rPr lang="en-US" b="1" dirty="0" smtClean="0"/>
              <a:t>Contour</a:t>
            </a:r>
            <a:r>
              <a:rPr lang="en-US" dirty="0" smtClean="0"/>
              <a:t>, click the button next to </a:t>
            </a:r>
            <a:r>
              <a:rPr lang="en-US" b="1" dirty="0" smtClean="0"/>
              <a:t>Color</a:t>
            </a:r>
            <a:r>
              <a:rPr lang="en-US" dirty="0" smtClean="0"/>
              <a:t>, and then under </a:t>
            </a:r>
            <a:r>
              <a:rPr lang="en-US" b="1" dirty="0" smtClean="0"/>
              <a:t>Theme Colors </a:t>
            </a:r>
            <a:r>
              <a:rPr lang="en-US" dirty="0" smtClean="0"/>
              <a:t>click </a:t>
            </a:r>
            <a:r>
              <a:rPr lang="en-US" b="1" dirty="0" smtClean="0"/>
              <a:t>White, Background 1 </a:t>
            </a:r>
            <a:r>
              <a:rPr lang="en-US" dirty="0" smtClean="0"/>
              <a:t>(first row, first option from the left). In the </a:t>
            </a:r>
            <a:r>
              <a:rPr lang="en-US" b="1" dirty="0" smtClean="0"/>
              <a:t>Size</a:t>
            </a:r>
            <a:r>
              <a:rPr lang="en-US" dirty="0" smtClean="0"/>
              <a:t> box, enter </a:t>
            </a:r>
            <a:r>
              <a:rPr lang="en-US" b="1" dirty="0" smtClean="0"/>
              <a:t>3.5 pt</a:t>
            </a:r>
            <a:r>
              <a:rPr lang="en-US" dirty="0" smtClean="0"/>
              <a:t>.</a:t>
            </a:r>
          </a:p>
          <a:p>
            <a:pPr marL="699653" lvl="1" indent="-233218" defTabSz="932871">
              <a:buFont typeface="Arial" pitchFamily="34" charset="0"/>
              <a:buChar char="•"/>
              <a:defRPr/>
            </a:pPr>
            <a:r>
              <a:rPr lang="en-US" dirty="0" smtClean="0"/>
              <a:t>Under </a:t>
            </a:r>
            <a:r>
              <a:rPr lang="en-US" b="1" dirty="0" smtClean="0"/>
              <a:t>Surface</a:t>
            </a:r>
            <a:r>
              <a:rPr lang="en-US" dirty="0" smtClean="0"/>
              <a:t>, click the button next to </a:t>
            </a:r>
            <a:r>
              <a:rPr lang="en-US" b="1" dirty="0" smtClean="0"/>
              <a:t>Material</a:t>
            </a:r>
            <a:r>
              <a:rPr lang="en-US" dirty="0" smtClean="0"/>
              <a:t>, and then under </a:t>
            </a:r>
            <a:r>
              <a:rPr lang="en-US" b="1" dirty="0" smtClean="0"/>
              <a:t>Standard</a:t>
            </a:r>
            <a:r>
              <a:rPr lang="en-US" dirty="0" smtClean="0"/>
              <a:t> click </a:t>
            </a:r>
            <a:r>
              <a:rPr lang="en-US" b="1" dirty="0" smtClean="0"/>
              <a:t>Matte </a:t>
            </a:r>
            <a:r>
              <a:rPr lang="en-US" dirty="0" smtClean="0"/>
              <a:t>(first row, first option from the left). Click the button next to </a:t>
            </a:r>
            <a:r>
              <a:rPr lang="en-US" b="1" dirty="0" smtClean="0"/>
              <a:t>Lighting</a:t>
            </a:r>
            <a:r>
              <a:rPr lang="en-US" dirty="0" smtClean="0"/>
              <a:t>, and then under </a:t>
            </a:r>
            <a:r>
              <a:rPr lang="en-US" b="1" dirty="0" smtClean="0"/>
              <a:t>Neutral</a:t>
            </a:r>
            <a:r>
              <a:rPr lang="en-US" dirty="0" smtClean="0"/>
              <a:t> click </a:t>
            </a:r>
            <a:r>
              <a:rPr lang="en-US" b="1" dirty="0" smtClean="0"/>
              <a:t>Soft </a:t>
            </a:r>
            <a:r>
              <a:rPr lang="en-US" dirty="0" smtClean="0"/>
              <a:t>(first row, third option from the left).</a:t>
            </a:r>
          </a:p>
          <a:p>
            <a:pPr marL="233218" indent="-233218" defTabSz="932871">
              <a:buFont typeface="+mj-lt"/>
              <a:buAutoNum type="arabicPeriod"/>
              <a:defRPr/>
            </a:pPr>
            <a:r>
              <a:rPr lang="en-US" dirty="0" smtClean="0"/>
              <a:t>On the slide, select the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2.98”</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1.5”</a:t>
            </a:r>
            <a:r>
              <a:rPr lang="en-US" dirty="0" smtClean="0"/>
              <a:t>.</a:t>
            </a:r>
          </a:p>
          <a:p>
            <a:pPr marL="233218" indent="-233218" defTabSz="932871">
              <a:buFont typeface="+mj-lt"/>
              <a:buAutoNum type="arabicPeriod"/>
              <a:defRPr/>
            </a:pPr>
            <a:r>
              <a:rPr lang="en-US" dirty="0" smtClean="0"/>
              <a:t>Select the oval. On the </a:t>
            </a:r>
            <a:r>
              <a:rPr lang="en-US" b="1" dirty="0" smtClean="0"/>
              <a:t>Home</a:t>
            </a:r>
            <a:r>
              <a:rPr lang="en-US" dirty="0" smtClean="0"/>
              <a:t> tab, in the </a:t>
            </a:r>
            <a:r>
              <a:rPr lang="en-US" b="1" dirty="0" smtClean="0"/>
              <a:t>Clipboard</a:t>
            </a:r>
            <a:r>
              <a:rPr lang="en-US" dirty="0" smtClean="0"/>
              <a:t> group, click the arrow under </a:t>
            </a:r>
            <a:r>
              <a:rPr lang="en-US" b="1" dirty="0" smtClean="0"/>
              <a:t>Paste</a:t>
            </a:r>
            <a:r>
              <a:rPr lang="en-US" dirty="0" smtClean="0"/>
              <a:t>, and then click </a:t>
            </a:r>
            <a:r>
              <a:rPr lang="en-US" b="1" dirty="0" smtClean="0"/>
              <a:t>Duplicate</a:t>
            </a:r>
            <a:r>
              <a:rPr lang="en-US" dirty="0" smtClean="0"/>
              <a:t>.</a:t>
            </a:r>
          </a:p>
          <a:p>
            <a:pPr marL="233218" indent="-233218" defTabSz="932871">
              <a:buFont typeface="+mj-lt"/>
              <a:buAutoNum type="arabicPeriod"/>
              <a:defRPr/>
            </a:pPr>
            <a:r>
              <a:rPr lang="en-US" dirty="0" smtClean="0"/>
              <a:t>Select the duplicate oval.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a:t>
            </a:r>
          </a:p>
          <a:p>
            <a:pPr marL="699653" lvl="1" indent="-233218" defTabSz="932871">
              <a:buFont typeface="Arial" pitchFamily="34" charset="0"/>
              <a:buChar char="•"/>
              <a:defRPr/>
            </a:pPr>
            <a:r>
              <a:rPr lang="en-US" dirty="0" smtClean="0"/>
              <a:t>In the </a:t>
            </a:r>
            <a:r>
              <a:rPr lang="en-US" b="1" dirty="0" smtClean="0"/>
              <a:t>Horizontal</a:t>
            </a:r>
            <a:r>
              <a:rPr lang="en-US" dirty="0" smtClean="0"/>
              <a:t> box, enter </a:t>
            </a:r>
            <a:r>
              <a:rPr lang="en-US" b="1" dirty="0" smtClean="0"/>
              <a:t>3.52”</a:t>
            </a:r>
            <a:r>
              <a:rPr lang="en-US" dirty="0" smtClean="0"/>
              <a:t>.</a:t>
            </a:r>
          </a:p>
          <a:p>
            <a:pPr marL="699653" lvl="1" indent="-233218" defTabSz="932871">
              <a:buFont typeface="Arial" pitchFamily="34" charset="0"/>
              <a:buChar char="•"/>
              <a:defRPr/>
            </a:pPr>
            <a:r>
              <a:rPr lang="en-US" dirty="0" smtClean="0"/>
              <a:t>In the </a:t>
            </a:r>
            <a:r>
              <a:rPr lang="en-US" b="1" dirty="0" smtClean="0"/>
              <a:t>Vertical</a:t>
            </a:r>
            <a:r>
              <a:rPr lang="en-US" dirty="0" smtClean="0"/>
              <a:t> box, enter </a:t>
            </a:r>
            <a:r>
              <a:rPr lang="en-US" b="1" dirty="0" smtClean="0"/>
              <a:t>2.98”</a:t>
            </a:r>
            <a:r>
              <a:rPr lang="en-US" dirty="0" smtClean="0"/>
              <a:t>. </a:t>
            </a:r>
          </a:p>
          <a:p>
            <a:pPr marL="233218" indent="-233218" defTabSz="932871">
              <a:buFont typeface="+mj-lt"/>
              <a:buAutoNum type="arabicPeriod"/>
              <a:defRPr/>
            </a:pPr>
            <a:r>
              <a:rPr lang="en-US" dirty="0" smtClean="0"/>
              <a:t>Repeat step 9 two more times, for a total of four ovals. Under </a:t>
            </a:r>
            <a:r>
              <a:rPr lang="en-US" b="1" dirty="0" smtClean="0"/>
              <a:t>Drawing Tools</a:t>
            </a:r>
            <a:r>
              <a:rPr lang="en-US" dirty="0" smtClean="0"/>
              <a:t>, on the </a:t>
            </a:r>
            <a:r>
              <a:rPr lang="en-US" b="1" dirty="0" smtClean="0"/>
              <a:t>Format</a:t>
            </a:r>
            <a:r>
              <a:rPr lang="en-US" dirty="0" smtClean="0"/>
              <a:t> tab, in the bottom right corner of the </a:t>
            </a:r>
            <a:r>
              <a:rPr lang="en-US" b="1" dirty="0" smtClean="0"/>
              <a:t>Size </a:t>
            </a:r>
            <a:r>
              <a:rPr lang="en-US" dirty="0" smtClean="0"/>
              <a:t>group, click the </a:t>
            </a:r>
            <a:r>
              <a:rPr lang="en-US" b="1" dirty="0" smtClean="0"/>
              <a:t>Size and Position </a:t>
            </a:r>
            <a:r>
              <a:rPr lang="en-US" dirty="0" smtClean="0"/>
              <a:t>dialog box launcher. In the </a:t>
            </a:r>
            <a:r>
              <a:rPr lang="en-US" b="1" dirty="0" smtClean="0"/>
              <a:t>Size and Position </a:t>
            </a:r>
            <a:r>
              <a:rPr lang="en-US" dirty="0" smtClean="0"/>
              <a:t>dialog box, on the </a:t>
            </a:r>
            <a:r>
              <a:rPr lang="en-US" b="1" dirty="0" smtClean="0"/>
              <a:t>Position</a:t>
            </a:r>
            <a:r>
              <a:rPr lang="en-US" dirty="0" smtClean="0"/>
              <a:t> tab, do the following to position the third and fourth ovals:</a:t>
            </a:r>
          </a:p>
          <a:p>
            <a:pPr marL="699653" lvl="1" indent="-233218" defTabSz="932871">
              <a:buFont typeface="Arial" pitchFamily="34" charset="0"/>
              <a:buChar char="•"/>
              <a:defRPr/>
            </a:pPr>
            <a:r>
              <a:rPr lang="en-US" dirty="0" smtClean="0"/>
              <a:t>Select the third oval on the slide, and then enter </a:t>
            </a:r>
            <a:r>
              <a:rPr lang="en-US" b="1" dirty="0" smtClean="0"/>
              <a:t>3.52” </a:t>
            </a:r>
            <a:r>
              <a:rPr lang="en-US" dirty="0" smtClean="0"/>
              <a:t>in the </a:t>
            </a:r>
            <a:r>
              <a:rPr lang="en-US" b="1" dirty="0" smtClean="0"/>
              <a:t>Horizontal</a:t>
            </a:r>
            <a:r>
              <a:rPr lang="en-US" dirty="0" smtClean="0"/>
              <a:t> box and </a:t>
            </a:r>
            <a:r>
              <a:rPr lang="en-US" b="1" dirty="0" smtClean="0"/>
              <a:t>4.27” </a:t>
            </a:r>
            <a:r>
              <a:rPr lang="en-US" dirty="0" smtClean="0"/>
              <a:t>in the</a:t>
            </a:r>
            <a:r>
              <a:rPr lang="en-US" b="1" dirty="0" smtClean="0"/>
              <a:t> Vertical </a:t>
            </a:r>
            <a:r>
              <a:rPr lang="en-US" dirty="0" smtClean="0"/>
              <a:t>box.</a:t>
            </a:r>
          </a:p>
          <a:p>
            <a:pPr marL="699653" lvl="1" indent="-233218" defTabSz="932871">
              <a:buFont typeface="Arial" pitchFamily="34" charset="0"/>
              <a:buChar char="•"/>
              <a:defRPr/>
            </a:pPr>
            <a:r>
              <a:rPr lang="en-US" dirty="0" smtClean="0"/>
              <a:t>Select the fourth oval on the slide, and then enter </a:t>
            </a:r>
            <a:r>
              <a:rPr lang="en-US" b="1" dirty="0" smtClean="0"/>
              <a:t>2.99” </a:t>
            </a:r>
            <a:r>
              <a:rPr lang="en-US" dirty="0" smtClean="0"/>
              <a:t>in the </a:t>
            </a:r>
            <a:r>
              <a:rPr lang="en-US" b="1" dirty="0" smtClean="0"/>
              <a:t>Horizontal</a:t>
            </a:r>
            <a:r>
              <a:rPr lang="en-US" dirty="0" smtClean="0"/>
              <a:t> box and </a:t>
            </a:r>
            <a:r>
              <a:rPr lang="en-US" b="1" dirty="0" smtClean="0"/>
              <a:t>5.66” </a:t>
            </a:r>
            <a:r>
              <a:rPr lang="en-US" dirty="0" smtClean="0"/>
              <a:t>in the</a:t>
            </a:r>
            <a:r>
              <a:rPr lang="en-US" b="1" dirty="0" smtClean="0"/>
              <a:t> Vertical </a:t>
            </a:r>
            <a:r>
              <a:rPr lang="en-US" dirty="0" smtClean="0"/>
              <a:t>box.</a:t>
            </a:r>
          </a:p>
          <a:p>
            <a:pPr marL="233218" indent="-233218" defTabSz="932871">
              <a:buFont typeface="+mj-lt"/>
              <a:buAutoNum type="arabicPeriod"/>
              <a:defRPr/>
            </a:pPr>
            <a:endParaRPr lang="en-US" dirty="0" smtClean="0"/>
          </a:p>
          <a:p>
            <a:pPr marL="233218" indent="-233218" defTabSz="932871">
              <a:buFont typeface="+mj-lt"/>
              <a:buAutoNum type="arabicPeriod"/>
              <a:defRPr/>
            </a:pPr>
            <a:endParaRPr lang="en-US" dirty="0" smtClean="0"/>
          </a:p>
          <a:p>
            <a:pPr marL="233218" indent="-233218" defTabSz="932871">
              <a:defRPr/>
            </a:pPr>
            <a:r>
              <a:rPr lang="en-US" dirty="0" smtClean="0"/>
              <a:t>To reproduce the text on this slide, do the following:</a:t>
            </a:r>
          </a:p>
          <a:p>
            <a:pPr marL="233218" indent="-233218" defTabSz="932871">
              <a:buFont typeface="+mj-lt"/>
              <a:buAutoNum type="arabicPeriod"/>
              <a:defRPr/>
            </a:pPr>
            <a:r>
              <a:rPr lang="en-US" dirty="0" smtClean="0"/>
              <a:t>On the </a:t>
            </a:r>
            <a:r>
              <a:rPr lang="en-US" b="1" dirty="0" smtClean="0"/>
              <a:t>Insert</a:t>
            </a:r>
            <a:r>
              <a:rPr lang="en-US" dirty="0" smtClean="0"/>
              <a:t> tab, in the </a:t>
            </a:r>
            <a:r>
              <a:rPr lang="en-US" b="1" dirty="0" smtClean="0"/>
              <a:t>Text</a:t>
            </a:r>
            <a:r>
              <a:rPr lang="en-US" dirty="0" smtClean="0"/>
              <a:t> group, click </a:t>
            </a:r>
            <a:r>
              <a:rPr lang="en-US" b="1" dirty="0" smtClean="0"/>
              <a:t>Text Box</a:t>
            </a:r>
            <a:r>
              <a:rPr lang="en-US" dirty="0" smtClean="0"/>
              <a:t>, and then on the slide, drag to draw the text box. </a:t>
            </a:r>
          </a:p>
          <a:p>
            <a:pPr marL="233218" indent="-233218" defTabSz="932871">
              <a:buFont typeface="+mj-lt"/>
              <a:buAutoNum type="arabicPeriod"/>
              <a:defRPr/>
            </a:pPr>
            <a:r>
              <a:rPr lang="en-US" dirty="0" smtClean="0"/>
              <a:t>Enter text in the text box and select the text. On the </a:t>
            </a:r>
            <a:r>
              <a:rPr lang="en-US" b="1" dirty="0" smtClean="0"/>
              <a:t>Home</a:t>
            </a:r>
            <a:r>
              <a:rPr lang="en-US" dirty="0" smtClean="0"/>
              <a:t> tab, in the </a:t>
            </a:r>
            <a:r>
              <a:rPr lang="en-US" b="1" dirty="0" smtClean="0"/>
              <a:t>Font</a:t>
            </a:r>
            <a:r>
              <a:rPr lang="en-US" dirty="0" smtClean="0"/>
              <a:t> group, do the following: </a:t>
            </a:r>
          </a:p>
          <a:p>
            <a:pPr marL="699653" lvl="1" indent="-233218" defTabSz="932871">
              <a:buFont typeface="Arial" pitchFamily="34" charset="0"/>
              <a:buChar char="•"/>
              <a:defRPr/>
            </a:pPr>
            <a:r>
              <a:rPr lang="en-US" dirty="0" smtClean="0"/>
              <a:t>In the </a:t>
            </a:r>
            <a:r>
              <a:rPr lang="en-US" b="1" dirty="0" smtClean="0"/>
              <a:t>Font </a:t>
            </a:r>
            <a:r>
              <a:rPr lang="en-US" dirty="0" smtClean="0"/>
              <a:t>list, select </a:t>
            </a:r>
            <a:r>
              <a:rPr lang="en-US" b="1" dirty="0" smtClean="0"/>
              <a:t>Corbel</a:t>
            </a:r>
            <a:r>
              <a:rPr lang="en-US" dirty="0" smtClean="0"/>
              <a:t>.</a:t>
            </a:r>
          </a:p>
          <a:p>
            <a:pPr marL="699653" lvl="1" indent="-233218" defTabSz="932871">
              <a:buFont typeface="Arial" pitchFamily="34" charset="0"/>
              <a:buChar char="•"/>
              <a:defRPr/>
            </a:pPr>
            <a:r>
              <a:rPr lang="en-US" dirty="0" smtClean="0"/>
              <a:t>In the </a:t>
            </a:r>
            <a:r>
              <a:rPr lang="en-US" b="1" dirty="0" smtClean="0"/>
              <a:t>Font Size </a:t>
            </a:r>
            <a:r>
              <a:rPr lang="en-US" dirty="0" smtClean="0"/>
              <a:t>list, select </a:t>
            </a:r>
            <a:r>
              <a:rPr lang="en-US" b="1" dirty="0" smtClean="0"/>
              <a:t>22</a:t>
            </a:r>
            <a:r>
              <a:rPr lang="en-US" dirty="0" smtClean="0"/>
              <a:t>.</a:t>
            </a:r>
            <a:r>
              <a:rPr lang="en-US" b="1" dirty="0" smtClean="0"/>
              <a:t> </a:t>
            </a:r>
            <a:endParaRPr lang="en-US" dirty="0" smtClean="0"/>
          </a:p>
          <a:p>
            <a:pPr marL="699653" lvl="1" indent="-233218" defTabSz="932871">
              <a:buFont typeface="Arial" pitchFamily="34" charset="0"/>
              <a:buChar char="•"/>
              <a:defRPr/>
            </a:pPr>
            <a:r>
              <a:rPr lang="en-US" dirty="0" smtClean="0"/>
              <a:t>Click the arrow next to </a:t>
            </a:r>
            <a:r>
              <a:rPr lang="en-US" b="1" dirty="0" smtClean="0"/>
              <a:t>Font Color</a:t>
            </a:r>
            <a:r>
              <a:rPr lang="en-US" dirty="0" smtClean="0"/>
              <a:t>, and then under </a:t>
            </a:r>
            <a:r>
              <a:rPr lang="en-US" b="1" dirty="0" smtClean="0"/>
              <a:t>Theme Colors</a:t>
            </a:r>
            <a:r>
              <a:rPr lang="en-US" dirty="0" smtClean="0"/>
              <a:t> click </a:t>
            </a:r>
            <a:r>
              <a:rPr lang="en-US" b="1" dirty="0" smtClean="0"/>
              <a:t>White, Background 1, Darker 50% </a:t>
            </a:r>
            <a:r>
              <a:rPr lang="en-US" dirty="0" smtClean="0"/>
              <a:t>(sixth row, first option from the left).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Paragraph</a:t>
            </a:r>
            <a:r>
              <a:rPr lang="en-US" dirty="0" smtClean="0"/>
              <a:t> group, click </a:t>
            </a:r>
            <a:r>
              <a:rPr lang="en-US" b="1" dirty="0" smtClean="0"/>
              <a:t>Align Text Left </a:t>
            </a:r>
            <a:r>
              <a:rPr lang="en-US" dirty="0" smtClean="0"/>
              <a:t>to align the text left in the text box.</a:t>
            </a:r>
          </a:p>
          <a:p>
            <a:pPr marL="233218" indent="-233218" defTabSz="932871">
              <a:buFont typeface="+mj-lt"/>
              <a:buAutoNum type="arabicPeriod"/>
              <a:defRPr/>
            </a:pPr>
            <a:r>
              <a:rPr lang="en-US" dirty="0" smtClean="0"/>
              <a:t>On the slide, drag the text box to the right of the first oval.</a:t>
            </a:r>
          </a:p>
          <a:p>
            <a:pPr marL="233218" indent="-233218" defTabSz="932871">
              <a:buFont typeface="+mj-lt"/>
              <a:buAutoNum type="arabicPeriod"/>
              <a:defRPr/>
            </a:pPr>
            <a:r>
              <a:rPr lang="en-US" dirty="0" smtClean="0"/>
              <a:t>Select the text box. On the </a:t>
            </a:r>
            <a:r>
              <a:rPr lang="en-US" b="1" dirty="0" smtClean="0"/>
              <a:t>Home</a:t>
            </a:r>
            <a:r>
              <a:rPr lang="en-US" dirty="0" smtClean="0"/>
              <a:t> tab, in the </a:t>
            </a:r>
            <a:r>
              <a:rPr lang="en-US" b="1" dirty="0" smtClean="0"/>
              <a:t>Clipboard </a:t>
            </a:r>
            <a:r>
              <a:rPr lang="en-US" dirty="0" smtClean="0"/>
              <a:t>group, click the arrow under </a:t>
            </a:r>
            <a:r>
              <a:rPr lang="en-US" b="1" dirty="0" smtClean="0"/>
              <a:t>Paste</a:t>
            </a:r>
            <a:r>
              <a:rPr lang="en-US" dirty="0" smtClean="0"/>
              <a:t>, and then click </a:t>
            </a:r>
            <a:r>
              <a:rPr lang="en-US" b="1" dirty="0" smtClean="0"/>
              <a:t>Duplicate</a:t>
            </a:r>
            <a:r>
              <a:rPr lang="en-US" dirty="0" smtClean="0"/>
              <a:t>. </a:t>
            </a:r>
          </a:p>
          <a:p>
            <a:pPr marL="233218" indent="-233218" defTabSz="932871">
              <a:buFont typeface="+mj-lt"/>
              <a:buAutoNum type="arabicPeriod"/>
              <a:defRPr/>
            </a:pPr>
            <a:r>
              <a:rPr lang="en-US" dirty="0" smtClean="0"/>
              <a:t>Click in the text box and edit the text. </a:t>
            </a:r>
          </a:p>
          <a:p>
            <a:pPr marL="233218" indent="-233218" defTabSz="932871">
              <a:buFont typeface="+mj-lt"/>
              <a:buAutoNum type="arabicPeriod"/>
              <a:defRPr/>
            </a:pPr>
            <a:r>
              <a:rPr lang="en-US" dirty="0" smtClean="0"/>
              <a:t>Drag the second text box to the right of the second oval.</a:t>
            </a:r>
          </a:p>
          <a:p>
            <a:pPr marL="233218" indent="-233218" defTabSz="932871">
              <a:buFont typeface="+mj-lt"/>
              <a:buAutoNum type="arabicPeriod"/>
              <a:defRPr/>
            </a:pPr>
            <a:r>
              <a:rPr lang="en-US" dirty="0" smtClean="0"/>
              <a:t>Repeat steps 5-7 to create the third and fourth text boxes, dragging them to the right of the third and fourth ovals. </a:t>
            </a:r>
          </a:p>
          <a:p>
            <a:endParaRPr lang="en-US" i="1" dirty="0" smtClean="0"/>
          </a:p>
          <a:p>
            <a:endParaRPr lang="en-US" i="1" dirty="0" smtClean="0"/>
          </a:p>
          <a:p>
            <a:r>
              <a:rPr lang="en-US" dirty="0" smtClean="0"/>
              <a:t>To reproduce the animation effects on this slide, do the following:</a:t>
            </a:r>
          </a:p>
          <a:p>
            <a:pPr marL="233218" indent="-233218" defTabSz="932871">
              <a:buFont typeface="+mj-lt"/>
              <a:buAutoNum type="arabicPeriod"/>
              <a:defRPr/>
            </a:pPr>
            <a:r>
              <a:rPr lang="en-US" dirty="0" smtClean="0"/>
              <a:t>On the </a:t>
            </a:r>
            <a:r>
              <a:rPr lang="en-US" b="1" dirty="0" smtClean="0"/>
              <a:t>Animations</a:t>
            </a:r>
            <a:r>
              <a:rPr lang="en-US" dirty="0" smtClean="0"/>
              <a:t> tab, in the </a:t>
            </a:r>
            <a:r>
              <a:rPr lang="en-US" b="1" dirty="0" smtClean="0"/>
              <a:t>Animations</a:t>
            </a:r>
            <a:r>
              <a:rPr lang="en-US" dirty="0" smtClean="0"/>
              <a:t> group, click </a:t>
            </a:r>
            <a:r>
              <a:rPr lang="en-US" b="1" dirty="0" smtClean="0"/>
              <a:t>Custom Animation</a:t>
            </a:r>
            <a:r>
              <a:rPr lang="en-US" dirty="0" smtClean="0"/>
              <a:t>.</a:t>
            </a:r>
          </a:p>
          <a:p>
            <a:pPr marL="233218" indent="-233218" defTabSz="932871">
              <a:buFont typeface="+mj-lt"/>
              <a:buAutoNum type="arabicPeriod"/>
              <a:defRPr/>
            </a:pPr>
            <a:r>
              <a:rPr lang="en-US" dirty="0" smtClean="0"/>
              <a:t>On the </a:t>
            </a:r>
            <a:r>
              <a:rPr lang="en-US" b="1" dirty="0" smtClean="0"/>
              <a:t>Home</a:t>
            </a:r>
            <a:r>
              <a:rPr lang="en-US" dirty="0" smtClean="0"/>
              <a:t> tab, in the </a:t>
            </a:r>
            <a:r>
              <a:rPr lang="en-US" b="1" dirty="0" smtClean="0"/>
              <a:t>Editing</a:t>
            </a:r>
            <a:r>
              <a:rPr lang="en-US" dirty="0" smtClean="0"/>
              <a:t> group, click </a:t>
            </a:r>
            <a:r>
              <a:rPr lang="en-US" b="1" dirty="0" smtClean="0"/>
              <a:t>Select</a:t>
            </a:r>
            <a:r>
              <a:rPr lang="en-US" dirty="0" smtClean="0"/>
              <a:t>, and then click </a:t>
            </a:r>
            <a:r>
              <a:rPr lang="en-US" b="1" dirty="0" smtClean="0"/>
              <a:t>Selection Pane</a:t>
            </a:r>
            <a:r>
              <a:rPr lang="en-US" dirty="0" smtClean="0"/>
              <a:t>. </a:t>
            </a:r>
          </a:p>
          <a:p>
            <a:pPr marL="233218" indent="-233218">
              <a:buFont typeface="+mj-lt"/>
              <a:buAutoNum type="arabicPeriod"/>
            </a:pPr>
            <a:r>
              <a:rPr lang="en-US" dirty="0" smtClean="0"/>
              <a:t>In the </a:t>
            </a:r>
            <a:r>
              <a:rPr lang="en-US" b="1" dirty="0" smtClean="0"/>
              <a:t>Selection and Visibility</a:t>
            </a:r>
            <a:r>
              <a:rPr lang="en-US" dirty="0" smtClean="0"/>
              <a:t> 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animation effect (spin effect for the rectangle group). Under </a:t>
            </a:r>
            <a:r>
              <a:rPr lang="en-US" b="1" dirty="0" smtClean="0"/>
              <a:t>Modify: Spin</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With Previous</a:t>
            </a:r>
            <a:r>
              <a:rPr lang="en-US" dirty="0" smtClean="0"/>
              <a:t>. </a:t>
            </a:r>
          </a:p>
          <a:p>
            <a:pPr marL="1166089" lvl="2" indent="-233218">
              <a:buFont typeface="Arial" pitchFamily="34" charset="0"/>
              <a:buChar cha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123</a:t>
            </a:r>
            <a:r>
              <a:rPr lang="en-US" b="1" dirty="0" smtClean="0">
                <a:ea typeface="Verdana"/>
                <a:cs typeface="Verdana"/>
              </a:rPr>
              <a:t>°</a:t>
            </a:r>
            <a:r>
              <a:rPr lang="en-US" dirty="0" smtClean="0">
                <a:ea typeface="Verdana"/>
                <a:cs typeface="Verdana"/>
              </a:rPr>
              <a:t>,</a:t>
            </a:r>
            <a:r>
              <a:rPr lang="en-US" b="1" dirty="0" smtClean="0">
                <a:ea typeface="Verdana"/>
                <a:cs typeface="Verdana"/>
              </a:rPr>
              <a:t> </a:t>
            </a:r>
            <a:r>
              <a:rPr lang="en-US" dirty="0" smtClean="0"/>
              <a:t>and then press ENTER. Also in the </a:t>
            </a:r>
            <a:r>
              <a:rPr lang="en-US" b="1" dirty="0" smtClean="0"/>
              <a:t>Amount</a:t>
            </a:r>
            <a:r>
              <a:rPr lang="en-US" dirty="0" smtClean="0"/>
              <a:t> list, click </a:t>
            </a:r>
            <a:r>
              <a:rPr lang="en-US" b="1" dirty="0" smtClean="0"/>
              <a:t>Counterclockwise</a:t>
            </a:r>
            <a:r>
              <a:rPr lang="en-US" dirty="0" smtClean="0"/>
              <a:t>.</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Fast</a:t>
            </a:r>
            <a:r>
              <a:rPr lang="en-US" dirty="0" smtClean="0"/>
              <a:t>. </a:t>
            </a:r>
          </a:p>
          <a:p>
            <a:pPr marL="233218" indent="-233218">
              <a:buFont typeface="+mj-lt"/>
              <a:buAutoNum type="arabicPeriod"/>
            </a:pPr>
            <a:r>
              <a:rPr lang="en-US" dirty="0" smtClean="0"/>
              <a:t>On the slide, select the first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second animation effect (change fill color effect for the first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first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third animation effect (fade effect for the first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buFont typeface="+mj-lt"/>
              <a:buAutoNum type="arabicPeriod"/>
              <a:defRPr/>
            </a:pPr>
            <a:r>
              <a:rPr lang="en-US" dirty="0" smtClean="0"/>
              <a:t>In the </a:t>
            </a:r>
            <a:r>
              <a:rPr lang="en-US" b="1" dirty="0" smtClean="0"/>
              <a:t>Selection and Visibility </a:t>
            </a:r>
            <a:r>
              <a:rPr lang="en-US" dirty="0" smtClean="0"/>
              <a:t>pane, select the rectangle group. In the </a:t>
            </a:r>
            <a:r>
              <a:rPr lang="en-US" b="1" dirty="0" smtClean="0"/>
              <a:t>Custom</a:t>
            </a:r>
            <a:r>
              <a:rPr lang="en-US" dirty="0" smtClean="0"/>
              <a:t> </a:t>
            </a:r>
            <a:r>
              <a:rPr lang="en-US" b="1" dirty="0" smtClean="0"/>
              <a:t>Animation</a:t>
            </a:r>
            <a:r>
              <a:rPr lang="en-US" dirty="0" smtClean="0"/>
              <a:t> task pane, do the following:</a:t>
            </a:r>
          </a:p>
          <a:p>
            <a:pPr marL="699653" lvl="1" indent="-233218">
              <a:buFont typeface="+mj-lt"/>
              <a:buAutoNum type="arabicPeriod"/>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Spin</a:t>
            </a:r>
            <a:r>
              <a:rPr lang="en-US" dirty="0" smtClean="0"/>
              <a:t>. </a:t>
            </a:r>
          </a:p>
          <a:p>
            <a:pPr marL="699653" lvl="1" indent="-233218">
              <a:buFont typeface="+mj-lt"/>
              <a:buAutoNum type="arabicPeriod"/>
            </a:pPr>
            <a:r>
              <a:rPr lang="en-US" dirty="0" smtClean="0"/>
              <a:t>Select the fourth animation effect (spin effect for the rectangle group). Under </a:t>
            </a:r>
            <a:r>
              <a:rPr lang="en-US" b="1" dirty="0" smtClean="0"/>
              <a:t>Modify: Spin</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On Click</a:t>
            </a:r>
            <a:r>
              <a:rPr lang="en-US" dirty="0" smtClean="0"/>
              <a:t>. </a:t>
            </a:r>
          </a:p>
          <a:p>
            <a:pPr marL="1166089" lvl="2" indent="-233218" defTabSz="932871">
              <a:buFont typeface="Arial" pitchFamily="34" charset="0"/>
              <a:buChar char="•"/>
              <a:defRPr/>
            </a:pPr>
            <a:r>
              <a:rPr lang="en-US" dirty="0" smtClean="0"/>
              <a:t>In the </a:t>
            </a:r>
            <a:r>
              <a:rPr lang="en-US" b="1" dirty="0" smtClean="0"/>
              <a:t>Amount </a:t>
            </a:r>
            <a:r>
              <a:rPr lang="en-US" dirty="0" smtClean="0"/>
              <a:t>list, in the </a:t>
            </a:r>
            <a:r>
              <a:rPr lang="en-US" b="1" dirty="0" smtClean="0"/>
              <a:t>Custom</a:t>
            </a:r>
            <a:r>
              <a:rPr lang="en-US" dirty="0" smtClean="0"/>
              <a:t> box, enter </a:t>
            </a:r>
            <a:r>
              <a:rPr lang="en-US" b="1" dirty="0" smtClean="0"/>
              <a:t>22</a:t>
            </a:r>
            <a:r>
              <a:rPr lang="en-US" b="1" dirty="0" smtClean="0">
                <a:ea typeface="Verdana"/>
                <a:cs typeface="Verdana"/>
              </a:rPr>
              <a:t>°</a:t>
            </a:r>
            <a:r>
              <a:rPr lang="en-US" dirty="0" smtClean="0"/>
              <a:t>, and then press ENTER.  Also in the </a:t>
            </a:r>
            <a:r>
              <a:rPr lang="en-US" b="1" dirty="0" smtClean="0"/>
              <a:t>Amount</a:t>
            </a:r>
            <a:r>
              <a:rPr lang="en-US" dirty="0" smtClean="0"/>
              <a:t> list, click </a:t>
            </a:r>
            <a:r>
              <a:rPr lang="en-US" b="1" dirty="0" smtClean="0"/>
              <a:t>Clockwise</a:t>
            </a:r>
            <a:r>
              <a:rPr lang="en-US" dirty="0" smtClean="0"/>
              <a:t>. </a:t>
            </a:r>
          </a:p>
          <a:p>
            <a:pPr marL="1166089" lvl="2" indent="-233218" defTabSz="932871">
              <a:buFont typeface="Arial" pitchFamily="34" charset="0"/>
              <a:buChar char="•"/>
              <a:defRP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a:buFont typeface="+mj-lt"/>
              <a:buAutoNum type="arabicPeriod"/>
            </a:pPr>
            <a:r>
              <a:rPr lang="en-US" dirty="0" smtClean="0"/>
              <a:t>On the slide, select the second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fifth animation effect (change fill color effect for the second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second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sixth animation effect (fade effect for the second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third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seventh animation effect (change fill color effect for the third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third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eighth animation effect (fade effect for the third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a:buFont typeface="+mj-lt"/>
              <a:buAutoNum type="arabicPeriod"/>
            </a:pPr>
            <a:r>
              <a:rPr lang="en-US" dirty="0" smtClean="0"/>
              <a:t>On the slide, select the fourth oval.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a:t>
            </a:r>
            <a:r>
              <a:rPr lang="en-US" dirty="0" smtClean="0"/>
              <a:t> </a:t>
            </a:r>
            <a:r>
              <a:rPr lang="en-US" b="1" dirty="0" smtClean="0"/>
              <a:t>Effect</a:t>
            </a:r>
            <a:r>
              <a:rPr lang="en-US" dirty="0" smtClean="0"/>
              <a:t>, point to </a:t>
            </a:r>
            <a:r>
              <a:rPr lang="en-US" b="1" dirty="0" smtClean="0"/>
              <a:t>Emphasis</a:t>
            </a:r>
            <a:r>
              <a:rPr lang="en-US" dirty="0" smtClean="0"/>
              <a:t>, and then click </a:t>
            </a:r>
            <a:r>
              <a:rPr lang="en-US" b="1" dirty="0" smtClean="0"/>
              <a:t>More Effects</a:t>
            </a:r>
            <a:r>
              <a:rPr lang="en-US" dirty="0" smtClean="0"/>
              <a:t>. In the </a:t>
            </a:r>
            <a:r>
              <a:rPr lang="en-US" b="1" dirty="0" smtClean="0"/>
              <a:t>Add Emphasis Effect </a:t>
            </a:r>
            <a:r>
              <a:rPr lang="en-US" dirty="0" smtClean="0"/>
              <a:t>dialog box, under </a:t>
            </a:r>
            <a:r>
              <a:rPr lang="en-US" b="1" dirty="0" smtClean="0"/>
              <a:t>Basic</a:t>
            </a:r>
            <a:r>
              <a:rPr lang="en-US" dirty="0" smtClean="0"/>
              <a:t>, click </a:t>
            </a:r>
            <a:r>
              <a:rPr lang="en-US" b="1" dirty="0" smtClean="0"/>
              <a:t>Change Fill Color</a:t>
            </a:r>
            <a:r>
              <a:rPr lang="en-US" dirty="0" smtClean="0"/>
              <a:t>. </a:t>
            </a:r>
          </a:p>
          <a:p>
            <a:pPr marL="699653" lvl="1" indent="-233218">
              <a:buFont typeface="+mj-lt"/>
              <a:buAutoNum type="arabicPeriod"/>
            </a:pPr>
            <a:r>
              <a:rPr lang="en-US" dirty="0" smtClean="0"/>
              <a:t>Select the ninth animation effect (change fill color effect for the fourth oval). Under </a:t>
            </a:r>
            <a:r>
              <a:rPr lang="en-US" b="1" dirty="0" smtClean="0"/>
              <a:t>Modify: Change Fill Color</a:t>
            </a:r>
            <a:r>
              <a:rPr lang="en-US" dirty="0" smtClean="0"/>
              <a:t>, do the following:</a:t>
            </a:r>
          </a:p>
          <a:p>
            <a:pPr marL="1166089" lvl="2" indent="-233218">
              <a:buFont typeface="Arial" pitchFamily="34" charset="0"/>
              <a:buChar char="•"/>
            </a:pPr>
            <a:r>
              <a:rPr lang="en-US" dirty="0" smtClean="0"/>
              <a:t>In the </a:t>
            </a:r>
            <a:r>
              <a:rPr lang="en-US" b="1" dirty="0" smtClean="0"/>
              <a:t>Start</a:t>
            </a:r>
            <a:r>
              <a:rPr lang="en-US" dirty="0" smtClean="0"/>
              <a:t> list, select </a:t>
            </a:r>
            <a:r>
              <a:rPr lang="en-US" b="1" dirty="0" smtClean="0"/>
              <a:t>After Previous</a:t>
            </a:r>
            <a:r>
              <a:rPr lang="en-US" dirty="0" smtClean="0"/>
              <a:t>. </a:t>
            </a:r>
          </a:p>
          <a:p>
            <a:pPr marL="1166089" lvl="2" indent="-233218">
              <a:buFont typeface="Arial" pitchFamily="34" charset="0"/>
              <a:buChar char="•"/>
            </a:pPr>
            <a:r>
              <a:rPr lang="en-US" dirty="0" smtClean="0"/>
              <a:t>In the </a:t>
            </a:r>
            <a:r>
              <a:rPr lang="en-US" b="1" dirty="0" smtClean="0"/>
              <a:t>Fill Color </a:t>
            </a:r>
            <a:r>
              <a:rPr lang="en-US" dirty="0" smtClean="0"/>
              <a:t>list, click </a:t>
            </a:r>
            <a:r>
              <a:rPr lang="en-US" b="1" dirty="0" smtClean="0"/>
              <a:t>More Colors</a:t>
            </a:r>
            <a:r>
              <a:rPr lang="en-US" dirty="0" smtClean="0"/>
              <a:t>. In the </a:t>
            </a:r>
            <a:r>
              <a:rPr lang="en-US" b="1" dirty="0" smtClean="0"/>
              <a:t>Colors</a:t>
            </a:r>
            <a:r>
              <a:rPr lang="en-US" dirty="0" smtClean="0"/>
              <a:t> dialog box, on the </a:t>
            </a:r>
            <a:r>
              <a:rPr lang="en-US" b="1" dirty="0" smtClean="0"/>
              <a:t>Custom</a:t>
            </a:r>
            <a:r>
              <a:rPr lang="en-US" dirty="0" smtClean="0"/>
              <a:t> tab, enter values for Red: </a:t>
            </a:r>
            <a:r>
              <a:rPr lang="en-US" b="1" dirty="0" smtClean="0"/>
              <a:t>130</a:t>
            </a:r>
            <a:r>
              <a:rPr lang="en-US" dirty="0" smtClean="0"/>
              <a:t>, Green: </a:t>
            </a:r>
            <a:r>
              <a:rPr lang="en-US" b="1" dirty="0" smtClean="0"/>
              <a:t>153</a:t>
            </a:r>
            <a:r>
              <a:rPr lang="en-US" dirty="0" smtClean="0"/>
              <a:t>, Blue: </a:t>
            </a:r>
            <a:r>
              <a:rPr lang="en-US" b="1" dirty="0" smtClean="0"/>
              <a:t>117</a:t>
            </a:r>
            <a:r>
              <a:rPr lang="en-US" dirty="0" smtClean="0"/>
              <a:t>. </a:t>
            </a:r>
          </a:p>
          <a:p>
            <a:pPr marL="1166089" lvl="2" indent="-233218">
              <a:buFont typeface="Arial" pitchFamily="34" charset="0"/>
              <a:buChar char="•"/>
            </a:pPr>
            <a:r>
              <a:rPr lang="en-US" dirty="0" smtClean="0"/>
              <a:t>In the </a:t>
            </a:r>
            <a:r>
              <a:rPr lang="en-US" b="1" dirty="0" smtClean="0"/>
              <a:t>Speed</a:t>
            </a:r>
            <a:r>
              <a:rPr lang="en-US" dirty="0" smtClean="0"/>
              <a:t> list, select </a:t>
            </a:r>
            <a:r>
              <a:rPr lang="en-US" b="1" dirty="0" smtClean="0"/>
              <a:t>Very Fast</a:t>
            </a:r>
            <a:r>
              <a:rPr lang="en-US" dirty="0" smtClean="0"/>
              <a:t>.</a:t>
            </a:r>
          </a:p>
          <a:p>
            <a:pPr marL="233218" indent="-233218" defTabSz="932871">
              <a:buFont typeface="+mj-lt"/>
              <a:buAutoNum type="arabicPeriod"/>
              <a:defRPr/>
            </a:pPr>
            <a:r>
              <a:rPr lang="en-US" dirty="0" smtClean="0"/>
              <a:t>On the slide, select the fourth text box. In the </a:t>
            </a:r>
            <a:r>
              <a:rPr lang="en-US" b="1" dirty="0" smtClean="0"/>
              <a:t>Custom</a:t>
            </a:r>
            <a:r>
              <a:rPr lang="en-US" dirty="0" smtClean="0"/>
              <a:t> </a:t>
            </a:r>
            <a:r>
              <a:rPr lang="en-US" b="1" dirty="0" smtClean="0"/>
              <a:t>Animation</a:t>
            </a:r>
            <a:r>
              <a:rPr lang="en-US" dirty="0" smtClean="0"/>
              <a:t> task pane, do the following:</a:t>
            </a:r>
          </a:p>
          <a:p>
            <a:pPr marL="699653" lvl="1" indent="-233218" defTabSz="932871">
              <a:buFont typeface="+mj-lt"/>
              <a:buAutoNum type="arabicPeriod"/>
              <a:defRPr/>
            </a:pPr>
            <a:r>
              <a:rPr lang="en-US" dirty="0" smtClean="0"/>
              <a:t>Click </a:t>
            </a:r>
            <a:r>
              <a:rPr lang="en-US" b="1" dirty="0" smtClean="0"/>
              <a:t>Add Effect</a:t>
            </a:r>
            <a:r>
              <a:rPr lang="en-US" dirty="0" smtClean="0"/>
              <a:t>, point to</a:t>
            </a:r>
            <a:r>
              <a:rPr lang="en-US" b="1" dirty="0" smtClean="0"/>
              <a:t> Entrance</a:t>
            </a:r>
            <a:r>
              <a:rPr lang="en-US" dirty="0" smtClean="0"/>
              <a:t>,</a:t>
            </a:r>
            <a:r>
              <a:rPr lang="en-US" b="1" dirty="0" smtClean="0"/>
              <a:t> </a:t>
            </a:r>
            <a:r>
              <a:rPr lang="en-US" dirty="0" smtClean="0"/>
              <a:t>and then click </a:t>
            </a:r>
            <a:r>
              <a:rPr lang="en-US" b="1" dirty="0" smtClean="0"/>
              <a:t>More Effects</a:t>
            </a:r>
            <a:r>
              <a:rPr lang="en-US" dirty="0" smtClean="0"/>
              <a:t>. In the </a:t>
            </a:r>
            <a:r>
              <a:rPr lang="en-US" b="1" dirty="0" smtClean="0"/>
              <a:t>Add Entrance Effect </a:t>
            </a:r>
            <a:r>
              <a:rPr lang="en-US" dirty="0" smtClean="0"/>
              <a:t>dialog box, under </a:t>
            </a:r>
            <a:r>
              <a:rPr lang="en-US" b="1" dirty="0" smtClean="0"/>
              <a:t>Subtle</a:t>
            </a:r>
            <a:r>
              <a:rPr lang="en-US" dirty="0" smtClean="0"/>
              <a:t>, click </a:t>
            </a:r>
            <a:r>
              <a:rPr lang="en-US" b="1" dirty="0" smtClean="0"/>
              <a:t>Fade</a:t>
            </a:r>
            <a:r>
              <a:rPr lang="en-US" dirty="0" smtClean="0"/>
              <a:t>. </a:t>
            </a:r>
          </a:p>
          <a:p>
            <a:pPr marL="699653" lvl="1" indent="-233218" defTabSz="932871">
              <a:buFont typeface="+mj-lt"/>
              <a:buAutoNum type="arabicPeriod"/>
              <a:defRPr/>
            </a:pPr>
            <a:r>
              <a:rPr lang="en-US" dirty="0" smtClean="0"/>
              <a:t>Select the 10</a:t>
            </a:r>
            <a:r>
              <a:rPr lang="en-US" baseline="30000" dirty="0" smtClean="0"/>
              <a:t>th</a:t>
            </a:r>
            <a:r>
              <a:rPr lang="en-US" dirty="0" smtClean="0"/>
              <a:t> animation effect (fade effect for the fourth text box). Under </a:t>
            </a:r>
            <a:r>
              <a:rPr lang="en-US" b="1" dirty="0" smtClean="0"/>
              <a:t>Modify: Fade</a:t>
            </a:r>
            <a:r>
              <a:rPr lang="en-US" dirty="0" smtClean="0"/>
              <a:t>, do the following:</a:t>
            </a:r>
          </a:p>
          <a:p>
            <a:pPr marL="1166089" lvl="2" indent="-233218" defTabSz="932871">
              <a:buFont typeface="Arial" pitchFamily="34" charset="0"/>
              <a:buChar char="•"/>
              <a:defRPr/>
            </a:pPr>
            <a:r>
              <a:rPr lang="en-US" dirty="0" smtClean="0"/>
              <a:t>In the </a:t>
            </a:r>
            <a:r>
              <a:rPr lang="en-US" b="1" dirty="0" smtClean="0"/>
              <a:t>Start</a:t>
            </a:r>
            <a:r>
              <a:rPr lang="en-US" dirty="0" smtClean="0"/>
              <a:t> list, select </a:t>
            </a:r>
            <a:r>
              <a:rPr lang="en-US" b="1" dirty="0" smtClean="0"/>
              <a:t>With Previous</a:t>
            </a:r>
            <a:r>
              <a:rPr lang="en-US" dirty="0" smtClean="0"/>
              <a:t>.</a:t>
            </a:r>
          </a:p>
          <a:p>
            <a:pPr marL="1166089" lvl="2" indent="-233218" defTabSz="932871">
              <a:buFont typeface="Arial" pitchFamily="34" charset="0"/>
              <a:buChar char="•"/>
              <a:defRPr/>
            </a:pPr>
            <a:r>
              <a:rPr lang="en-US" dirty="0" smtClean="0"/>
              <a:t>In the </a:t>
            </a:r>
            <a:r>
              <a:rPr lang="en-US" b="1" dirty="0" smtClean="0"/>
              <a:t>Speed </a:t>
            </a:r>
            <a:r>
              <a:rPr lang="en-US" dirty="0" smtClean="0"/>
              <a:t>list, select </a:t>
            </a:r>
            <a:r>
              <a:rPr lang="en-US" b="1" dirty="0" smtClean="0"/>
              <a:t>Very Fast</a:t>
            </a:r>
            <a:r>
              <a:rPr lang="en-US" dirty="0" smtClean="0"/>
              <a:t>. </a:t>
            </a:r>
          </a:p>
          <a:p>
            <a:pPr marL="233218" indent="-233218" defTabSz="932871">
              <a:defRPr/>
            </a:pPr>
            <a:endParaRPr lang="en-US" dirty="0" smtClean="0"/>
          </a:p>
        </p:txBody>
      </p:sp>
      <p:sp>
        <p:nvSpPr>
          <p:cNvPr id="6" name="Slide Image Placeholder 5"/>
          <p:cNvSpPr>
            <a:spLocks noGrp="1" noRot="1" noChangeAspect="1"/>
          </p:cNvSpPr>
          <p:nvPr>
            <p:ph type="sldImg"/>
          </p:nvPr>
        </p:nvSpPr>
        <p:spPr>
          <a:xfrm>
            <a:off x="555625" y="468313"/>
            <a:ext cx="3200400" cy="2400300"/>
          </a:xfr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E342EFA-592B-4D18-9328-20C27B665023}" type="datetime1">
              <a:rPr lang="en-US" smtClean="0"/>
              <a:pPr/>
              <a:t>3/13/2011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2FA065-E8FF-42F7-A9AC-646268A95760}" type="datetime1">
              <a:rPr lang="en-US" smtClean="0"/>
              <a:pPr/>
              <a:t>3/13/2011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654CB4-3D93-4516-8926-4E8BED713AC6}" type="datetime1">
              <a:rPr lang="en-US" smtClean="0"/>
              <a:pPr/>
              <a:t>3/13/2011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A2D8F2-DC74-474F-B2BA-1922FDFED084}" type="datetime1">
              <a:rPr lang="en-US" smtClean="0"/>
              <a:pPr/>
              <a:t>3/13/2011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B61333F-1B89-46AF-A110-DC31FFA4A9B5}" type="datetime1">
              <a:rPr lang="en-US" smtClean="0"/>
              <a:pPr/>
              <a:t>3/13/2011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248132B-38AF-496E-A5A6-FB0546BBC0D7}" type="datetime1">
              <a:rPr lang="en-US" smtClean="0"/>
              <a:pPr/>
              <a:t>3/13/2011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563F691-3190-4AC5-8107-70D859B0113C}" type="datetime1">
              <a:rPr lang="en-US" smtClean="0"/>
              <a:pPr/>
              <a:t>3/13/2011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40C30C0-D21A-48D0-9210-45681D753998}" type="datetime1">
              <a:rPr lang="en-US" smtClean="0"/>
              <a:pPr/>
              <a:t>3/13/2011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1699AF-7933-4976-BEC4-0A98A51FBF93}" type="datetime1">
              <a:rPr lang="en-US" smtClean="0"/>
              <a:pPr/>
              <a:t>3/13/2011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1F52FE-73D2-4178-8118-C5205BDFCBA5}" type="datetime1">
              <a:rPr lang="en-US" smtClean="0"/>
              <a:pPr/>
              <a:t>3/13/2011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F3552F-2C30-4CA7-AD23-62017C068019}" type="datetime1">
              <a:rPr lang="en-US" smtClean="0"/>
              <a:pPr/>
              <a:t>3/13/2011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4C90445-B327-496E-9B95-B2874963553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r="-100000" b="-100000"/>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A4DC7-81EC-4D1F-976C-1C25FD8A78D6}" type="datetime1">
              <a:rPr lang="en-US" smtClean="0"/>
              <a:pPr/>
              <a:t>3/13/2011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C90445-B327-496E-9B95-B2874963553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1.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EFD1"/>
            </a:gs>
            <a:gs pos="64999">
              <a:srgbClr val="F0EBD5"/>
            </a:gs>
            <a:gs pos="100000">
              <a:srgbClr val="D1C39F"/>
            </a:gs>
          </a:gsLst>
          <a:lin ang="5400000" scaled="0"/>
        </a:gradFill>
        <a:effectLst/>
      </p:bgPr>
    </p:bg>
    <p:spTree>
      <p:nvGrpSpPr>
        <p:cNvPr id="1" name=""/>
        <p:cNvGrpSpPr/>
        <p:nvPr/>
      </p:nvGrpSpPr>
      <p:grpSpPr>
        <a:xfrm>
          <a:off x="0" y="0"/>
          <a:ext cx="0" cy="0"/>
          <a:chOff x="0" y="0"/>
          <a:chExt cx="0" cy="0"/>
        </a:xfrm>
      </p:grpSpPr>
      <p:pic>
        <p:nvPicPr>
          <p:cNvPr id="7" name="Picture Placeholder 6" descr="KS110132.jpg"/>
          <p:cNvPicPr>
            <a:picLocks noGrp="1" noChangeAspect="1"/>
          </p:cNvPicPr>
          <p:nvPr>
            <p:ph type="pic" idx="1"/>
          </p:nvPr>
        </p:nvPicPr>
        <p:blipFill>
          <a:blip r:embed="rId2" cstate="print"/>
          <a:stretch>
            <a:fillRect/>
          </a:stretch>
        </p:blipFill>
        <p:spPr>
          <a:xfrm>
            <a:off x="457200" y="533400"/>
            <a:ext cx="8290889" cy="5512676"/>
          </a:xfrm>
          <a:ln>
            <a:noFill/>
          </a:ln>
        </p:spPr>
      </p:pic>
      <p:sp>
        <p:nvSpPr>
          <p:cNvPr id="8" name="Title 7"/>
          <p:cNvSpPr>
            <a:spLocks noGrp="1"/>
          </p:cNvSpPr>
          <p:nvPr>
            <p:ph type="title"/>
          </p:nvPr>
        </p:nvSpPr>
        <p:spPr>
          <a:xfrm>
            <a:off x="533400" y="5181600"/>
            <a:ext cx="5486400" cy="719138"/>
          </a:xfrm>
        </p:spPr>
        <p:txBody>
          <a:bodyPr>
            <a:normAutofit fontScale="90000"/>
          </a:bodyPr>
          <a:lstStyle/>
          <a:p>
            <a:r>
              <a:rPr lang="en-US" sz="2200" dirty="0" smtClean="0"/>
              <a:t>Collin County Information Technology</a:t>
            </a:r>
            <a:r>
              <a:rPr lang="en-US" dirty="0" smtClean="0"/>
              <a:t/>
            </a:r>
            <a:br>
              <a:rPr lang="en-US" dirty="0" smtClean="0"/>
            </a:br>
            <a:r>
              <a:rPr lang="en-US" dirty="0"/>
              <a:t> </a:t>
            </a:r>
            <a:r>
              <a:rPr lang="en-US" dirty="0" smtClean="0"/>
              <a:t> </a:t>
            </a:r>
            <a:r>
              <a:rPr lang="en-US" i="1" dirty="0" smtClean="0"/>
              <a:t>Caren Skipworth, IT Director</a:t>
            </a:r>
            <a:endParaRPr lang="en-US" i="1" dirty="0"/>
          </a:p>
        </p:txBody>
      </p:sp>
      <p:pic>
        <p:nvPicPr>
          <p:cNvPr id="6" name="Picture 5" descr="CC Logo.jpg"/>
          <p:cNvPicPr>
            <a:picLocks noChangeAspect="1"/>
          </p:cNvPicPr>
          <p:nvPr/>
        </p:nvPicPr>
        <p:blipFill>
          <a:blip r:embed="rId3" cstate="print"/>
          <a:stretch>
            <a:fillRect/>
          </a:stretch>
        </p:blipFill>
        <p:spPr>
          <a:xfrm>
            <a:off x="609600" y="685800"/>
            <a:ext cx="2010383" cy="204929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extBox 4"/>
          <p:cNvSpPr txBox="1"/>
          <p:nvPr/>
        </p:nvSpPr>
        <p:spPr>
          <a:xfrm>
            <a:off x="2590800" y="2667000"/>
            <a:ext cx="3017236" cy="1323439"/>
          </a:xfrm>
          <a:prstGeom prst="rect">
            <a:avLst/>
          </a:prstGeom>
          <a:noFill/>
        </p:spPr>
        <p:txBody>
          <a:bodyPr wrap="none" rtlCol="0">
            <a:spAutoFit/>
          </a:bodyPr>
          <a:lstStyle/>
          <a:p>
            <a:pPr algn="ctr"/>
            <a:r>
              <a:rPr lang="en-US" sz="4000" b="1" dirty="0" smtClean="0"/>
              <a:t>Collin County</a:t>
            </a:r>
          </a:p>
          <a:p>
            <a:pPr algn="ctr"/>
            <a:r>
              <a:rPr lang="en-US" sz="4000" b="1" dirty="0" smtClean="0"/>
              <a:t>IT</a:t>
            </a:r>
            <a:endParaRPr lang="en-US" sz="4000" b="1" dirty="0"/>
          </a:p>
        </p:txBody>
      </p:sp>
      <p:sp>
        <p:nvSpPr>
          <p:cNvPr id="9" name="Slide Number Placeholder 8"/>
          <p:cNvSpPr>
            <a:spLocks noGrp="1"/>
          </p:cNvSpPr>
          <p:nvPr>
            <p:ph type="sldNum" sz="quarter" idx="12"/>
          </p:nvPr>
        </p:nvSpPr>
        <p:spPr/>
        <p:txBody>
          <a:bodyPr/>
          <a:lstStyle/>
          <a:p>
            <a:fld id="{F4C90445-B327-496E-9B95-B2874963553C}" type="slidenum">
              <a:rPr lang="en-US" smtClean="0"/>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C90445-B327-496E-9B95-B2874963553C}" type="slidenum">
              <a:rPr lang="en-US" smtClean="0"/>
              <a:pPr/>
              <a:t>10</a:t>
            </a:fld>
            <a:endParaRPr lang="en-US" dirty="0"/>
          </a:p>
        </p:txBody>
      </p:sp>
      <p:sp>
        <p:nvSpPr>
          <p:cNvPr id="8" name="TextBox 7"/>
          <p:cNvSpPr txBox="1"/>
          <p:nvPr/>
        </p:nvSpPr>
        <p:spPr>
          <a:xfrm>
            <a:off x="2743200" y="228600"/>
            <a:ext cx="3778791" cy="584775"/>
          </a:xfrm>
          <a:prstGeom prst="rect">
            <a:avLst/>
          </a:prstGeom>
          <a:noFill/>
        </p:spPr>
        <p:txBody>
          <a:bodyPr wrap="none" rtlCol="0">
            <a:spAutoFit/>
          </a:bodyPr>
          <a:lstStyle/>
          <a:p>
            <a:r>
              <a:rPr lang="en-US" sz="3200" b="1" dirty="0" smtClean="0"/>
              <a:t>IT Salaries &amp; Benefits</a:t>
            </a:r>
            <a:endParaRPr lang="en-US" sz="3200" b="1" dirty="0"/>
          </a:p>
        </p:txBody>
      </p:sp>
      <p:pic>
        <p:nvPicPr>
          <p:cNvPr id="1028" name="Picture 4"/>
          <p:cNvPicPr>
            <a:picLocks noChangeAspect="1" noChangeArrowheads="1"/>
          </p:cNvPicPr>
          <p:nvPr/>
        </p:nvPicPr>
        <p:blipFill>
          <a:blip r:embed="rId2" cstate="print"/>
          <a:srcRect/>
          <a:stretch>
            <a:fillRect/>
          </a:stretch>
        </p:blipFill>
        <p:spPr bwMode="auto">
          <a:xfrm>
            <a:off x="152400" y="1066800"/>
            <a:ext cx="8741044" cy="51816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C90445-B327-496E-9B95-B2874963553C}" type="slidenum">
              <a:rPr lang="en-US" smtClean="0"/>
              <a:pPr/>
              <a:t>11</a:t>
            </a:fld>
            <a:endParaRPr lang="en-US" dirty="0"/>
          </a:p>
        </p:txBody>
      </p:sp>
      <p:sp>
        <p:nvSpPr>
          <p:cNvPr id="6" name="TextBox 5"/>
          <p:cNvSpPr txBox="1"/>
          <p:nvPr/>
        </p:nvSpPr>
        <p:spPr>
          <a:xfrm>
            <a:off x="2590800" y="304800"/>
            <a:ext cx="3434723" cy="584775"/>
          </a:xfrm>
          <a:prstGeom prst="rect">
            <a:avLst/>
          </a:prstGeom>
          <a:noFill/>
        </p:spPr>
        <p:txBody>
          <a:bodyPr wrap="none" rtlCol="0">
            <a:spAutoFit/>
          </a:bodyPr>
          <a:lstStyle/>
          <a:p>
            <a:r>
              <a:rPr lang="en-US" sz="3200" b="1" dirty="0" smtClean="0"/>
              <a:t>IT Training &amp; Travel</a:t>
            </a:r>
            <a:endParaRPr lang="en-US" sz="3200" b="1" dirty="0"/>
          </a:p>
        </p:txBody>
      </p:sp>
      <p:pic>
        <p:nvPicPr>
          <p:cNvPr id="2" name="Picture 2"/>
          <p:cNvPicPr>
            <a:picLocks noChangeAspect="1" noChangeArrowheads="1"/>
          </p:cNvPicPr>
          <p:nvPr/>
        </p:nvPicPr>
        <p:blipFill>
          <a:blip r:embed="rId2" cstate="print"/>
          <a:srcRect/>
          <a:stretch>
            <a:fillRect/>
          </a:stretch>
        </p:blipFill>
        <p:spPr bwMode="auto">
          <a:xfrm>
            <a:off x="228600" y="1143000"/>
            <a:ext cx="8647236" cy="510540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C90445-B327-496E-9B95-B2874963553C}" type="slidenum">
              <a:rPr lang="en-US" smtClean="0"/>
              <a:pPr/>
              <a:t>12</a:t>
            </a:fld>
            <a:endParaRPr lang="en-US" dirty="0"/>
          </a:p>
        </p:txBody>
      </p:sp>
      <p:sp>
        <p:nvSpPr>
          <p:cNvPr id="9" name="TextBox 8"/>
          <p:cNvSpPr txBox="1"/>
          <p:nvPr/>
        </p:nvSpPr>
        <p:spPr>
          <a:xfrm>
            <a:off x="3657600" y="304800"/>
            <a:ext cx="1515158" cy="584775"/>
          </a:xfrm>
          <a:prstGeom prst="rect">
            <a:avLst/>
          </a:prstGeom>
          <a:noFill/>
        </p:spPr>
        <p:txBody>
          <a:bodyPr wrap="none" rtlCol="0">
            <a:spAutoFit/>
          </a:bodyPr>
          <a:lstStyle/>
          <a:p>
            <a:r>
              <a:rPr lang="en-US" sz="3200" b="1" dirty="0" smtClean="0"/>
              <a:t>IT M&amp;O</a:t>
            </a:r>
            <a:endParaRPr lang="en-US" sz="3200" b="1" dirty="0"/>
          </a:p>
        </p:txBody>
      </p:sp>
      <p:pic>
        <p:nvPicPr>
          <p:cNvPr id="1029" name="Picture 5"/>
          <p:cNvPicPr>
            <a:picLocks noChangeAspect="1" noChangeArrowheads="1"/>
          </p:cNvPicPr>
          <p:nvPr/>
        </p:nvPicPr>
        <p:blipFill>
          <a:blip r:embed="rId2" cstate="print"/>
          <a:srcRect/>
          <a:stretch>
            <a:fillRect/>
          </a:stretch>
        </p:blipFill>
        <p:spPr bwMode="auto">
          <a:xfrm>
            <a:off x="304800" y="914400"/>
            <a:ext cx="8348697" cy="54864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F4C90445-B327-496E-9B95-B2874963553C}" type="slidenum">
              <a:rPr lang="en-US" smtClean="0"/>
              <a:pPr/>
              <a:t>13</a:t>
            </a:fld>
            <a:endParaRPr lang="en-US" dirty="0"/>
          </a:p>
        </p:txBody>
      </p:sp>
      <p:sp>
        <p:nvSpPr>
          <p:cNvPr id="5" name="TextBox 4"/>
          <p:cNvSpPr txBox="1"/>
          <p:nvPr/>
        </p:nvSpPr>
        <p:spPr>
          <a:xfrm>
            <a:off x="3657600" y="228600"/>
            <a:ext cx="1772408" cy="584775"/>
          </a:xfrm>
          <a:prstGeom prst="rect">
            <a:avLst/>
          </a:prstGeom>
          <a:noFill/>
        </p:spPr>
        <p:txBody>
          <a:bodyPr wrap="none" rtlCol="0">
            <a:spAutoFit/>
          </a:bodyPr>
          <a:lstStyle/>
          <a:p>
            <a:r>
              <a:rPr lang="en-US" sz="3200" b="1" dirty="0" smtClean="0"/>
              <a:t>IT Capital</a:t>
            </a:r>
            <a:endParaRPr lang="en-US" sz="3200" b="1" dirty="0"/>
          </a:p>
        </p:txBody>
      </p:sp>
      <p:pic>
        <p:nvPicPr>
          <p:cNvPr id="3075" name="Picture 3"/>
          <p:cNvPicPr>
            <a:picLocks noChangeAspect="1" noChangeArrowheads="1"/>
          </p:cNvPicPr>
          <p:nvPr/>
        </p:nvPicPr>
        <p:blipFill>
          <a:blip r:embed="rId2" cstate="print"/>
          <a:srcRect/>
          <a:stretch>
            <a:fillRect/>
          </a:stretch>
        </p:blipFill>
        <p:spPr bwMode="auto">
          <a:xfrm>
            <a:off x="533400" y="990600"/>
            <a:ext cx="8247525" cy="5326062"/>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304800" y="-228600"/>
            <a:ext cx="8839200" cy="1295399"/>
          </a:xfrm>
        </p:spPr>
        <p:txBody>
          <a:bodyPr>
            <a:normAutofit/>
          </a:bodyPr>
          <a:lstStyle/>
          <a:p>
            <a:r>
              <a:rPr lang="en-US" sz="2800" i="1" dirty="0" smtClean="0"/>
              <a:t>IT FY2010 Accomplishments</a:t>
            </a:r>
            <a:r>
              <a:rPr lang="en-US" dirty="0" smtClean="0"/>
              <a:t>	</a:t>
            </a:r>
            <a:endParaRPr lang="en-US" dirty="0"/>
          </a:p>
        </p:txBody>
      </p:sp>
      <p:sp>
        <p:nvSpPr>
          <p:cNvPr id="10" name="Subtitle 9"/>
          <p:cNvSpPr>
            <a:spLocks noGrp="1"/>
          </p:cNvSpPr>
          <p:nvPr>
            <p:ph type="subTitle" idx="1"/>
          </p:nvPr>
        </p:nvSpPr>
        <p:spPr>
          <a:xfrm>
            <a:off x="304800" y="1143000"/>
            <a:ext cx="4267200" cy="5334000"/>
          </a:xfrm>
        </p:spPr>
        <p:txBody>
          <a:bodyPr>
            <a:noAutofit/>
          </a:bodyPr>
          <a:lstStyle/>
          <a:p>
            <a:pPr algn="l">
              <a:buFont typeface="Wingdings" pitchFamily="2" charset="2"/>
              <a:buChar char="ü"/>
            </a:pPr>
            <a:r>
              <a:rPr lang="en-US" sz="1800" b="1" dirty="0" smtClean="0">
                <a:solidFill>
                  <a:schemeClr val="tx1"/>
                </a:solidFill>
              </a:rPr>
              <a:t>PeopleSoft Upgrade 9.0		</a:t>
            </a:r>
          </a:p>
          <a:p>
            <a:pPr algn="l">
              <a:buFont typeface="Wingdings" pitchFamily="2" charset="2"/>
              <a:buChar char="ü"/>
            </a:pPr>
            <a:r>
              <a:rPr lang="en-US" sz="1800" b="1" dirty="0" smtClean="0">
                <a:solidFill>
                  <a:schemeClr val="tx1"/>
                </a:solidFill>
              </a:rPr>
              <a:t>Tax Office Web Component</a:t>
            </a:r>
          </a:p>
          <a:p>
            <a:pPr algn="l">
              <a:buFont typeface="Wingdings" pitchFamily="2" charset="2"/>
              <a:buChar char="ü"/>
            </a:pPr>
            <a:r>
              <a:rPr lang="en-US" sz="1800" b="1" dirty="0" smtClean="0">
                <a:solidFill>
                  <a:schemeClr val="tx1"/>
                </a:solidFill>
              </a:rPr>
              <a:t>District Clerk Imaging</a:t>
            </a:r>
          </a:p>
          <a:p>
            <a:pPr algn="l">
              <a:buFont typeface="Wingdings" pitchFamily="2" charset="2"/>
              <a:buChar char="ü"/>
            </a:pPr>
            <a:r>
              <a:rPr lang="en-US" sz="1800" b="1" dirty="0" smtClean="0">
                <a:solidFill>
                  <a:schemeClr val="tx1"/>
                </a:solidFill>
              </a:rPr>
              <a:t>IT Audit Remediation</a:t>
            </a:r>
          </a:p>
          <a:p>
            <a:pPr algn="l">
              <a:buFont typeface="Wingdings" pitchFamily="2" charset="2"/>
              <a:buChar char="ü"/>
            </a:pPr>
            <a:r>
              <a:rPr lang="en-US" sz="1800" b="1" dirty="0" smtClean="0">
                <a:solidFill>
                  <a:schemeClr val="tx1"/>
                </a:solidFill>
              </a:rPr>
              <a:t>Security Policies</a:t>
            </a:r>
            <a:endParaRPr lang="en-US" sz="1800" b="1" u="sng" dirty="0" smtClean="0">
              <a:solidFill>
                <a:schemeClr val="tx1"/>
              </a:solidFill>
            </a:endParaRPr>
          </a:p>
          <a:p>
            <a:pPr algn="l">
              <a:buFont typeface="Wingdings" pitchFamily="2" charset="2"/>
              <a:buChar char="ü"/>
            </a:pPr>
            <a:r>
              <a:rPr lang="en-US" sz="1800" b="1" dirty="0" smtClean="0">
                <a:solidFill>
                  <a:schemeClr val="tx1"/>
                </a:solidFill>
              </a:rPr>
              <a:t>COOP Update</a:t>
            </a:r>
          </a:p>
          <a:p>
            <a:pPr algn="l">
              <a:buFont typeface="Wingdings" pitchFamily="2" charset="2"/>
              <a:buChar char="ü"/>
            </a:pPr>
            <a:r>
              <a:rPr lang="en-US" sz="1800" b="1" dirty="0" smtClean="0">
                <a:solidFill>
                  <a:schemeClr val="tx1"/>
                </a:solidFill>
              </a:rPr>
              <a:t>Change Control Board Implementation</a:t>
            </a:r>
          </a:p>
          <a:p>
            <a:pPr algn="l">
              <a:buFont typeface="Wingdings" pitchFamily="2" charset="2"/>
              <a:buChar char="ü"/>
            </a:pPr>
            <a:r>
              <a:rPr lang="en-US" sz="1800" b="1" dirty="0" smtClean="0">
                <a:solidFill>
                  <a:schemeClr val="tx1"/>
                </a:solidFill>
              </a:rPr>
              <a:t>County Wide Deployment</a:t>
            </a:r>
          </a:p>
          <a:p>
            <a:pPr algn="l">
              <a:buFont typeface="Wingdings" pitchFamily="2" charset="2"/>
              <a:buChar char="ü"/>
            </a:pPr>
            <a:r>
              <a:rPr lang="en-US" sz="1800" b="1" dirty="0" smtClean="0">
                <a:solidFill>
                  <a:schemeClr val="tx1"/>
                </a:solidFill>
              </a:rPr>
              <a:t>Call Manager Unity Upgrade</a:t>
            </a:r>
          </a:p>
          <a:p>
            <a:pPr algn="l">
              <a:buFont typeface="Wingdings" pitchFamily="2" charset="2"/>
              <a:buChar char="ü"/>
            </a:pPr>
            <a:r>
              <a:rPr lang="en-US" sz="1800" b="1" dirty="0" smtClean="0">
                <a:solidFill>
                  <a:schemeClr val="tx1"/>
                </a:solidFill>
              </a:rPr>
              <a:t>Cisco Firmware Upgrade</a:t>
            </a:r>
            <a:endParaRPr lang="en-US" sz="1800" b="1" u="sng" dirty="0" smtClean="0">
              <a:solidFill>
                <a:schemeClr val="tx1"/>
              </a:solidFill>
            </a:endParaRPr>
          </a:p>
          <a:p>
            <a:pPr algn="l">
              <a:buFont typeface="Wingdings" pitchFamily="2" charset="2"/>
              <a:buChar char="ü"/>
            </a:pPr>
            <a:r>
              <a:rPr lang="en-US" sz="1800" b="1" dirty="0" smtClean="0">
                <a:solidFill>
                  <a:schemeClr val="tx1"/>
                </a:solidFill>
              </a:rPr>
              <a:t>Marriage License Web Project</a:t>
            </a:r>
          </a:p>
          <a:p>
            <a:pPr algn="l">
              <a:buFont typeface="Wingdings" pitchFamily="2" charset="2"/>
              <a:buChar char="ü"/>
            </a:pPr>
            <a:r>
              <a:rPr lang="en-US" sz="1800" b="1" dirty="0" smtClean="0">
                <a:solidFill>
                  <a:schemeClr val="tx1"/>
                </a:solidFill>
              </a:rPr>
              <a:t>Genealogy Web Project</a:t>
            </a:r>
          </a:p>
          <a:p>
            <a:pPr algn="l">
              <a:buFont typeface="Wingdings" pitchFamily="2" charset="2"/>
              <a:buChar char="ü"/>
            </a:pPr>
            <a:r>
              <a:rPr lang="en-US" sz="1800" b="1" dirty="0" smtClean="0">
                <a:solidFill>
                  <a:schemeClr val="tx1"/>
                </a:solidFill>
              </a:rPr>
              <a:t>Election Vote Center</a:t>
            </a:r>
          </a:p>
          <a:p>
            <a:pPr algn="l">
              <a:buFont typeface="Wingdings" pitchFamily="2" charset="2"/>
              <a:buChar char="ü"/>
            </a:pPr>
            <a:r>
              <a:rPr lang="en-US" sz="1800" b="1" dirty="0" smtClean="0">
                <a:solidFill>
                  <a:schemeClr val="tx1"/>
                </a:solidFill>
              </a:rPr>
              <a:t>Road Bond Web Project</a:t>
            </a:r>
          </a:p>
          <a:p>
            <a:pPr algn="l">
              <a:buFont typeface="Wingdings" pitchFamily="2" charset="2"/>
              <a:buChar char="ü"/>
            </a:pPr>
            <a:r>
              <a:rPr lang="en-US" sz="1800" b="1" dirty="0" smtClean="0">
                <a:solidFill>
                  <a:schemeClr val="tx1"/>
                </a:solidFill>
              </a:rPr>
              <a:t>H1N1 Surveillance Project</a:t>
            </a:r>
            <a:endParaRPr lang="en-US" sz="1800" b="1" u="sng" dirty="0" smtClean="0">
              <a:solidFill>
                <a:schemeClr val="tx1"/>
              </a:solidFill>
            </a:endParaRPr>
          </a:p>
          <a:p>
            <a:pPr algn="l">
              <a:buFont typeface="Wingdings" pitchFamily="2" charset="2"/>
              <a:buChar char="ü"/>
            </a:pPr>
            <a:endParaRPr lang="en-US" sz="1800" dirty="0" smtClean="0"/>
          </a:p>
          <a:p>
            <a:pPr algn="l">
              <a:buFont typeface="Wingdings" pitchFamily="2" charset="2"/>
              <a:buChar char="ü"/>
            </a:pPr>
            <a:endParaRPr lang="en-US" sz="1800" dirty="0" smtClean="0"/>
          </a:p>
          <a:p>
            <a:pPr algn="l">
              <a:buFont typeface="Wingdings" pitchFamily="2" charset="2"/>
              <a:buChar char="ü"/>
            </a:pPr>
            <a:endParaRPr lang="en-US" sz="1800"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14</a:t>
            </a:fld>
            <a:endParaRPr lang="en-US" dirty="0"/>
          </a:p>
        </p:txBody>
      </p:sp>
      <p:sp>
        <p:nvSpPr>
          <p:cNvPr id="5" name="TextBox 4"/>
          <p:cNvSpPr txBox="1"/>
          <p:nvPr/>
        </p:nvSpPr>
        <p:spPr>
          <a:xfrm>
            <a:off x="5105400" y="4876800"/>
            <a:ext cx="2558777" cy="400110"/>
          </a:xfrm>
          <a:prstGeom prst="rect">
            <a:avLst/>
          </a:prstGeom>
          <a:noFill/>
          <a:ln>
            <a:solidFill>
              <a:schemeClr val="tx1"/>
            </a:solidFill>
          </a:ln>
        </p:spPr>
        <p:txBody>
          <a:bodyPr wrap="none" rtlCol="0">
            <a:spAutoFit/>
          </a:bodyPr>
          <a:lstStyle/>
          <a:p>
            <a:r>
              <a:rPr lang="en-US" sz="2000" b="1" dirty="0" smtClean="0"/>
              <a:t>* </a:t>
            </a:r>
            <a:r>
              <a:rPr lang="en-US" sz="2000" b="1" u="sng" dirty="0" smtClean="0"/>
              <a:t> 21 IT Major Projects</a:t>
            </a:r>
            <a:endParaRPr lang="en-US" sz="2000" b="1" u="sng" dirty="0"/>
          </a:p>
        </p:txBody>
      </p:sp>
      <p:sp>
        <p:nvSpPr>
          <p:cNvPr id="12" name="Subtitle 9"/>
          <p:cNvSpPr txBox="1">
            <a:spLocks/>
          </p:cNvSpPr>
          <p:nvPr/>
        </p:nvSpPr>
        <p:spPr>
          <a:xfrm>
            <a:off x="4724400" y="1066800"/>
            <a:ext cx="4267200" cy="5334000"/>
          </a:xfrm>
          <a:prstGeom prst="rect">
            <a:avLst/>
          </a:prstGeom>
        </p:spPr>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Performance Metrics &amp; Process Updates</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CIJS Phase IV</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Exchange 2003 Upgrade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RMS (Records Management System) Phase 3 (HR, Purchasing, Election, HC &amp; Engineering)</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GIS Digital </a:t>
            </a:r>
            <a:r>
              <a:rPr kumimoji="0" lang="en-US" sz="1800" b="1" i="0" u="none" strike="noStrike" kern="1200" cap="none" spc="0" normalizeH="0" baseline="0" noProof="0" dirty="0" err="1" smtClean="0">
                <a:ln>
                  <a:noFill/>
                </a:ln>
                <a:solidFill>
                  <a:schemeClr val="tx1"/>
                </a:solidFill>
                <a:effectLst/>
                <a:uLnTx/>
                <a:uFillTx/>
                <a:latin typeface="+mn-lt"/>
                <a:ea typeface="+mn-ea"/>
                <a:cs typeface="+mn-cs"/>
              </a:rPr>
              <a:t>Orthophotography</a:t>
            </a:r>
            <a:endParaRPr kumimoji="0" lang="en-US" sz="1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GIS Blade Center Upgrade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103 Ad-Hoc Projects</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tabLst/>
              <a:defRPr/>
            </a:pPr>
            <a:endParaRPr kumimoji="0" lang="en-US" sz="18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304800" y="-228600"/>
            <a:ext cx="8839200" cy="1295399"/>
          </a:xfrm>
        </p:spPr>
        <p:txBody>
          <a:bodyPr>
            <a:normAutofit/>
          </a:bodyPr>
          <a:lstStyle/>
          <a:p>
            <a:r>
              <a:rPr lang="en-US" sz="2800" i="1" dirty="0" smtClean="0"/>
              <a:t>IT FY2011 Accomplishments</a:t>
            </a:r>
            <a:r>
              <a:rPr lang="en-US" dirty="0" smtClean="0"/>
              <a:t>	</a:t>
            </a:r>
            <a:endParaRPr lang="en-US" dirty="0"/>
          </a:p>
        </p:txBody>
      </p:sp>
      <p:sp>
        <p:nvSpPr>
          <p:cNvPr id="10" name="Subtitle 9"/>
          <p:cNvSpPr>
            <a:spLocks noGrp="1"/>
          </p:cNvSpPr>
          <p:nvPr>
            <p:ph type="subTitle" idx="1"/>
          </p:nvPr>
        </p:nvSpPr>
        <p:spPr>
          <a:xfrm>
            <a:off x="1066800" y="1447800"/>
            <a:ext cx="6858000" cy="4191000"/>
          </a:xfrm>
        </p:spPr>
        <p:txBody>
          <a:bodyPr>
            <a:noAutofit/>
          </a:bodyPr>
          <a:lstStyle/>
          <a:p>
            <a:pPr algn="l">
              <a:buFont typeface="Wingdings" pitchFamily="2" charset="2"/>
              <a:buChar char="ü"/>
            </a:pPr>
            <a:r>
              <a:rPr lang="en-US" sz="1800" b="1" dirty="0" smtClean="0">
                <a:solidFill>
                  <a:schemeClr val="tx1"/>
                </a:solidFill>
              </a:rPr>
              <a:t>CIJS Criminal &amp; Prosecution Go Live</a:t>
            </a:r>
          </a:p>
          <a:p>
            <a:pPr algn="l">
              <a:buFont typeface="Wingdings" pitchFamily="2" charset="2"/>
              <a:buChar char="ü"/>
            </a:pPr>
            <a:r>
              <a:rPr lang="en-US" sz="1800" b="1" dirty="0" smtClean="0">
                <a:solidFill>
                  <a:schemeClr val="tx1"/>
                </a:solidFill>
              </a:rPr>
              <a:t>CIJS Jail &amp; Law Enforcement Go-Live</a:t>
            </a:r>
          </a:p>
          <a:p>
            <a:pPr algn="l">
              <a:buFont typeface="Wingdings" pitchFamily="2" charset="2"/>
              <a:buChar char="ü"/>
            </a:pPr>
            <a:r>
              <a:rPr lang="en-US" sz="1800" b="1" dirty="0" smtClean="0">
                <a:solidFill>
                  <a:schemeClr val="tx1"/>
                </a:solidFill>
              </a:rPr>
              <a:t>Share Point Upgrade</a:t>
            </a:r>
          </a:p>
          <a:p>
            <a:pPr algn="l">
              <a:buFont typeface="Wingdings" pitchFamily="2" charset="2"/>
              <a:buChar char="ü"/>
            </a:pPr>
            <a:r>
              <a:rPr lang="en-US" sz="1800" b="1" dirty="0" smtClean="0">
                <a:solidFill>
                  <a:schemeClr val="tx1"/>
                </a:solidFill>
              </a:rPr>
              <a:t>DMZ Demilitarized Zone – External Services to the Public</a:t>
            </a:r>
          </a:p>
          <a:p>
            <a:pPr algn="l">
              <a:buFont typeface="Wingdings" pitchFamily="2" charset="2"/>
              <a:buChar char="ü"/>
            </a:pPr>
            <a:r>
              <a:rPr lang="en-US" sz="1800" b="1" dirty="0" smtClean="0">
                <a:solidFill>
                  <a:schemeClr val="tx1"/>
                </a:solidFill>
              </a:rPr>
              <a:t>Election Vote Center </a:t>
            </a:r>
          </a:p>
          <a:p>
            <a:pPr algn="l">
              <a:buFont typeface="Wingdings" pitchFamily="2" charset="2"/>
              <a:buChar char="ü"/>
            </a:pPr>
            <a:r>
              <a:rPr lang="en-US" sz="1800" b="1" dirty="0" smtClean="0">
                <a:solidFill>
                  <a:schemeClr val="tx1"/>
                </a:solidFill>
              </a:rPr>
              <a:t>2011 New Elected Official Request/Web Site Updates</a:t>
            </a:r>
          </a:p>
          <a:p>
            <a:pPr algn="l">
              <a:buFont typeface="Wingdings" pitchFamily="2" charset="2"/>
              <a:buChar char="ü"/>
            </a:pPr>
            <a:r>
              <a:rPr lang="en-US" sz="1800" b="1" dirty="0" smtClean="0">
                <a:solidFill>
                  <a:schemeClr val="tx1"/>
                </a:solidFill>
              </a:rPr>
              <a:t>Sheriff Office Mobile Data Computers Replacements</a:t>
            </a:r>
          </a:p>
          <a:p>
            <a:pPr algn="l">
              <a:buFont typeface="Wingdings" pitchFamily="2" charset="2"/>
              <a:buChar char="ü"/>
            </a:pPr>
            <a:endParaRPr lang="en-US" sz="1800" b="1" dirty="0" smtClean="0">
              <a:solidFill>
                <a:schemeClr val="tx1"/>
              </a:solidFill>
            </a:endParaRPr>
          </a:p>
          <a:p>
            <a:pPr algn="l">
              <a:buFont typeface="Wingdings" pitchFamily="2" charset="2"/>
              <a:buChar char="ü"/>
            </a:pPr>
            <a:endParaRPr lang="en-US" sz="1800" dirty="0" smtClean="0"/>
          </a:p>
          <a:p>
            <a:pPr algn="l">
              <a:buFont typeface="Wingdings" pitchFamily="2" charset="2"/>
              <a:buChar char="ü"/>
            </a:pPr>
            <a:endParaRPr lang="en-US" sz="1800" dirty="0" smtClean="0"/>
          </a:p>
          <a:p>
            <a:pPr algn="l">
              <a:buFont typeface="Wingdings" pitchFamily="2" charset="2"/>
              <a:buChar char="ü"/>
            </a:pPr>
            <a:endParaRPr lang="en-US" sz="1800"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15</a:t>
            </a:fld>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304800" y="-228600"/>
            <a:ext cx="8839200" cy="1295399"/>
          </a:xfrm>
        </p:spPr>
        <p:txBody>
          <a:bodyPr>
            <a:normAutofit/>
          </a:bodyPr>
          <a:lstStyle/>
          <a:p>
            <a:r>
              <a:rPr lang="en-US" sz="2800" i="1" dirty="0" smtClean="0"/>
              <a:t>IT FY2011 Projects In Progress</a:t>
            </a:r>
            <a:r>
              <a:rPr lang="en-US" dirty="0" smtClean="0"/>
              <a:t>	</a:t>
            </a:r>
            <a:endParaRPr lang="en-US"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16</a:t>
            </a:fld>
            <a:endParaRPr lang="en-US" dirty="0"/>
          </a:p>
        </p:txBody>
      </p:sp>
      <p:sp>
        <p:nvSpPr>
          <p:cNvPr id="6" name="Subtitle 9"/>
          <p:cNvSpPr txBox="1">
            <a:spLocks/>
          </p:cNvSpPr>
          <p:nvPr/>
        </p:nvSpPr>
        <p:spPr>
          <a:xfrm>
            <a:off x="609600" y="762000"/>
            <a:ext cx="7543800" cy="4495800"/>
          </a:xfrm>
          <a:prstGeom prst="rect">
            <a:avLst/>
          </a:prstGeom>
        </p:spPr>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ERP Replacement Project Kick-off</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JJEAP New Building</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Courthouse Phase II</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Homeland Security Fusion Center Transition</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Exchange 2010 Upgrade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SQL 2008 Upgrade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MS Windows 7 &amp; Office 2010 County Wide Rollout</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TLETS – Audit Remediation – Cisco Switch upgrade for Justice Center</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err="1" smtClean="0">
                <a:ln>
                  <a:noFill/>
                </a:ln>
                <a:solidFill>
                  <a:schemeClr val="tx1"/>
                </a:solidFill>
                <a:effectLst/>
                <a:uLnTx/>
                <a:uFillTx/>
                <a:latin typeface="+mn-lt"/>
                <a:ea typeface="+mn-ea"/>
                <a:cs typeface="+mn-cs"/>
              </a:rPr>
              <a:t>AmCad</a:t>
            </a:r>
            <a:r>
              <a:rPr kumimoji="0" lang="en-US" sz="1800" b="1" i="0" u="none" strike="noStrike" kern="1200" cap="none" spc="0" normalizeH="0" baseline="0" noProof="0" dirty="0" smtClean="0">
                <a:ln>
                  <a:noFill/>
                </a:ln>
                <a:solidFill>
                  <a:schemeClr val="tx1"/>
                </a:solidFill>
                <a:effectLst/>
                <a:uLnTx/>
                <a:uFillTx/>
                <a:latin typeface="+mn-lt"/>
                <a:ea typeface="+mn-ea"/>
                <a:cs typeface="+mn-cs"/>
              </a:rPr>
              <a:t> Project</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1800" b="1" i="0" u="none" strike="noStrike" kern="1200" cap="none" spc="0" normalizeH="0" baseline="0" noProof="0" dirty="0" smtClean="0">
                <a:ln>
                  <a:noFill/>
                </a:ln>
                <a:solidFill>
                  <a:schemeClr val="tx1"/>
                </a:solidFill>
                <a:effectLst/>
                <a:uLnTx/>
                <a:uFillTx/>
                <a:latin typeface="+mn-lt"/>
                <a:ea typeface="+mn-ea"/>
                <a:cs typeface="+mn-cs"/>
              </a:rPr>
              <a:t>Brands &amp; Marks Website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EMRS Health Care System</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Credit Cards – County </a:t>
            </a:r>
            <a:r>
              <a:rPr lang="en-US" b="1" dirty="0" smtClean="0"/>
              <a:t>Wide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Elections Expansion</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Constable MDC’s</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E-Citations SO</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Medical Examiner System</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Inmate Library – Lexis/</a:t>
            </a:r>
            <a:r>
              <a:rPr lang="en-US" b="1" dirty="0" err="1" smtClean="0"/>
              <a:t>Nexis</a:t>
            </a:r>
            <a:endParaRPr lang="en-US" b="1" dirty="0" smtClean="0"/>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b="1" dirty="0" smtClean="0"/>
              <a:t>110 Ad Hoc Projects</a:t>
            </a:r>
            <a:endParaRPr lang="en-US" b="1" dirty="0" smtClean="0"/>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
        <p:nvSpPr>
          <p:cNvPr id="5" name="TextBox 4"/>
          <p:cNvSpPr txBox="1"/>
          <p:nvPr/>
        </p:nvSpPr>
        <p:spPr>
          <a:xfrm>
            <a:off x="5867400" y="5715000"/>
            <a:ext cx="2558777" cy="400110"/>
          </a:xfrm>
          <a:prstGeom prst="rect">
            <a:avLst/>
          </a:prstGeom>
          <a:noFill/>
          <a:ln>
            <a:solidFill>
              <a:schemeClr val="tx1"/>
            </a:solidFill>
          </a:ln>
        </p:spPr>
        <p:txBody>
          <a:bodyPr wrap="none" rtlCol="0">
            <a:spAutoFit/>
          </a:bodyPr>
          <a:lstStyle/>
          <a:p>
            <a:r>
              <a:rPr lang="en-US" sz="2000" b="1" dirty="0" smtClean="0"/>
              <a:t>* </a:t>
            </a:r>
            <a:r>
              <a:rPr lang="en-US" sz="2000" b="1" u="sng" dirty="0" smtClean="0"/>
              <a:t> 24 </a:t>
            </a:r>
            <a:r>
              <a:rPr lang="en-US" sz="2000" b="1" u="sng" dirty="0" smtClean="0"/>
              <a:t>IT Major Projects</a:t>
            </a:r>
            <a:endParaRPr lang="en-US" sz="2000" b="1" u="sng"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c 13"/>
          <p:cNvSpPr/>
          <p:nvPr/>
        </p:nvSpPr>
        <p:spPr>
          <a:xfrm>
            <a:off x="-3429001" y="1"/>
            <a:ext cx="6858002" cy="6858000"/>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solidFill>
                <a:prstClr val="black"/>
              </a:solidFill>
            </a:endParaRPr>
          </a:p>
        </p:txBody>
      </p:sp>
      <p:sp>
        <p:nvSpPr>
          <p:cNvPr id="8" name="TextBox 7"/>
          <p:cNvSpPr txBox="1"/>
          <p:nvPr/>
        </p:nvSpPr>
        <p:spPr>
          <a:xfrm flipH="1">
            <a:off x="3200400" y="1295400"/>
            <a:ext cx="5701148" cy="769441"/>
          </a:xfrm>
          <a:prstGeom prst="rect">
            <a:avLst/>
          </a:prstGeom>
          <a:noFill/>
        </p:spPr>
        <p:txBody>
          <a:bodyPr wrap="square" rtlCol="0">
            <a:spAutoFit/>
          </a:bodyPr>
          <a:lstStyle/>
          <a:p>
            <a:r>
              <a:rPr lang="en-US" sz="2200" b="1" dirty="0" smtClean="0">
                <a:solidFill>
                  <a:schemeClr val="tx1">
                    <a:lumMod val="85000"/>
                    <a:lumOff val="15000"/>
                  </a:schemeClr>
                </a:solidFill>
                <a:latin typeface="Corbel" pitchFamily="34" charset="0"/>
              </a:rPr>
              <a:t>Texas IT Manager Award – Lanette Saetre  Public CIO </a:t>
            </a:r>
          </a:p>
        </p:txBody>
      </p:sp>
      <p:sp>
        <p:nvSpPr>
          <p:cNvPr id="9" name="TextBox 8"/>
          <p:cNvSpPr txBox="1"/>
          <p:nvPr/>
        </p:nvSpPr>
        <p:spPr>
          <a:xfrm flipH="1">
            <a:off x="3581400" y="2438400"/>
            <a:ext cx="5287488" cy="1138773"/>
          </a:xfrm>
          <a:prstGeom prst="rect">
            <a:avLst/>
          </a:prstGeom>
          <a:noFill/>
        </p:spPr>
        <p:txBody>
          <a:bodyPr wrap="square" rtlCol="0">
            <a:spAutoFit/>
          </a:bodyPr>
          <a:lstStyle/>
          <a:p>
            <a:r>
              <a:rPr lang="en-US" sz="2200" b="1" dirty="0" smtClean="0">
                <a:solidFill>
                  <a:schemeClr val="tx1">
                    <a:lumMod val="85000"/>
                    <a:lumOff val="15000"/>
                  </a:schemeClr>
                </a:solidFill>
                <a:latin typeface="Corbel" pitchFamily="34" charset="0"/>
              </a:rPr>
              <a:t>Technology Excellent Award from TAGITM</a:t>
            </a:r>
            <a:r>
              <a:rPr lang="en-US" sz="3600" b="1" dirty="0" smtClean="0">
                <a:solidFill>
                  <a:schemeClr val="tx1">
                    <a:lumMod val="85000"/>
                    <a:lumOff val="15000"/>
                  </a:schemeClr>
                </a:solidFill>
                <a:latin typeface="Corbel" pitchFamily="34" charset="0"/>
              </a:rPr>
              <a:t> </a:t>
            </a:r>
            <a:r>
              <a:rPr lang="en-US" sz="1600" b="1" dirty="0" smtClean="0">
                <a:solidFill>
                  <a:schemeClr val="tx1">
                    <a:lumMod val="85000"/>
                    <a:lumOff val="15000"/>
                  </a:schemeClr>
                </a:solidFill>
                <a:latin typeface="Corbel" pitchFamily="34" charset="0"/>
              </a:rPr>
              <a:t>(Texas Association of Governmental Information Technology Managers)</a:t>
            </a:r>
          </a:p>
        </p:txBody>
      </p:sp>
      <p:sp>
        <p:nvSpPr>
          <p:cNvPr id="10" name="TextBox 9"/>
          <p:cNvSpPr txBox="1"/>
          <p:nvPr/>
        </p:nvSpPr>
        <p:spPr>
          <a:xfrm flipH="1">
            <a:off x="3627910" y="3835400"/>
            <a:ext cx="5516089" cy="769441"/>
          </a:xfrm>
          <a:prstGeom prst="rect">
            <a:avLst/>
          </a:prstGeom>
          <a:noFill/>
        </p:spPr>
        <p:txBody>
          <a:bodyPr wrap="square" rtlCol="0">
            <a:spAutoFit/>
          </a:bodyPr>
          <a:lstStyle/>
          <a:p>
            <a:r>
              <a:rPr lang="en-US" sz="2200" b="1" dirty="0" smtClean="0">
                <a:solidFill>
                  <a:schemeClr val="tx1">
                    <a:lumMod val="85000"/>
                    <a:lumOff val="15000"/>
                  </a:schemeClr>
                </a:solidFill>
                <a:latin typeface="Corbel" pitchFamily="34" charset="0"/>
              </a:rPr>
              <a:t>IBM Beacon Award – Published White   Paper for Enterprise Solutions</a:t>
            </a:r>
            <a:endParaRPr lang="en-US" sz="2200" b="1" dirty="0">
              <a:solidFill>
                <a:schemeClr val="tx1">
                  <a:lumMod val="85000"/>
                  <a:lumOff val="15000"/>
                </a:schemeClr>
              </a:solidFill>
              <a:latin typeface="Corbel" pitchFamily="34" charset="0"/>
            </a:endParaRPr>
          </a:p>
        </p:txBody>
      </p:sp>
      <p:sp>
        <p:nvSpPr>
          <p:cNvPr id="15" name="Oval 14"/>
          <p:cNvSpPr/>
          <p:nvPr/>
        </p:nvSpPr>
        <p:spPr>
          <a:xfrm>
            <a:off x="2721676" y="1370363"/>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Oval 15"/>
          <p:cNvSpPr/>
          <p:nvPr/>
        </p:nvSpPr>
        <p:spPr>
          <a:xfrm>
            <a:off x="3220192" y="2638879"/>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7" name="Oval 16"/>
          <p:cNvSpPr/>
          <p:nvPr/>
        </p:nvSpPr>
        <p:spPr>
          <a:xfrm>
            <a:off x="3222174" y="3907395"/>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8" name="Oval 17"/>
          <p:cNvSpPr/>
          <p:nvPr/>
        </p:nvSpPr>
        <p:spPr>
          <a:xfrm>
            <a:off x="2733551" y="5175910"/>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9" name="Arc 18"/>
          <p:cNvSpPr/>
          <p:nvPr/>
        </p:nvSpPr>
        <p:spPr>
          <a:xfrm>
            <a:off x="-1524000" y="1905000"/>
            <a:ext cx="3048000" cy="3048000"/>
          </a:xfrm>
          <a:prstGeom prst="arc">
            <a:avLst>
              <a:gd name="adj1" fmla="val 16200000"/>
              <a:gd name="adj2" fmla="val 5359794"/>
            </a:avLst>
          </a:prstGeom>
          <a:solidFill>
            <a:schemeClr val="bg1">
              <a:lumMod val="95000"/>
            </a:schemeClr>
          </a:solidFill>
          <a:ln>
            <a:noFill/>
          </a:ln>
          <a:effectLst>
            <a:innerShdw blurRad="304800" dist="50800" dir="18900000">
              <a:prstClr val="black">
                <a:alpha val="14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nvGrpSpPr>
          <p:cNvPr id="2" name="Group 24"/>
          <p:cNvGrpSpPr/>
          <p:nvPr/>
        </p:nvGrpSpPr>
        <p:grpSpPr>
          <a:xfrm rot="5400000">
            <a:off x="-3129150" y="3314700"/>
            <a:ext cx="6246420" cy="228600"/>
            <a:chOff x="-3200400" y="3314700"/>
            <a:chExt cx="6246420" cy="228600"/>
          </a:xfrm>
        </p:grpSpPr>
        <p:sp>
          <p:nvSpPr>
            <p:cNvPr id="13" name="Rounded Rectangle 12"/>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24" name="Rounded Rectangle 23"/>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grpSp>
      <p:sp>
        <p:nvSpPr>
          <p:cNvPr id="20" name="TextBox 19"/>
          <p:cNvSpPr txBox="1"/>
          <p:nvPr/>
        </p:nvSpPr>
        <p:spPr>
          <a:xfrm>
            <a:off x="2895600" y="86380"/>
            <a:ext cx="5410200" cy="523220"/>
          </a:xfrm>
          <a:prstGeom prst="rect">
            <a:avLst/>
          </a:prstGeom>
          <a:noFill/>
        </p:spPr>
        <p:txBody>
          <a:bodyPr wrap="square" rtlCol="0">
            <a:spAutoFit/>
          </a:bodyPr>
          <a:lstStyle/>
          <a:p>
            <a:pPr algn="ctr"/>
            <a:r>
              <a:rPr lang="en-US" sz="2800" b="1" i="1" dirty="0" smtClean="0"/>
              <a:t>County &amp; IT Awards FY10 &amp; FY11</a:t>
            </a:r>
            <a:endParaRPr lang="en-US" sz="2800" b="1" i="1" dirty="0"/>
          </a:p>
        </p:txBody>
      </p:sp>
      <p:sp>
        <p:nvSpPr>
          <p:cNvPr id="22" name="Slide Number Placeholder 21"/>
          <p:cNvSpPr>
            <a:spLocks noGrp="1"/>
          </p:cNvSpPr>
          <p:nvPr>
            <p:ph type="sldNum" sz="quarter" idx="12"/>
          </p:nvPr>
        </p:nvSpPr>
        <p:spPr/>
        <p:txBody>
          <a:bodyPr/>
          <a:lstStyle/>
          <a:p>
            <a:fld id="{F4C90445-B327-496E-9B95-B2874963553C}" type="slidenum">
              <a:rPr lang="en-US" smtClean="0"/>
              <a:pPr/>
              <a:t>17</a:t>
            </a:fld>
            <a:endParaRPr lang="en-US" dirty="0"/>
          </a:p>
        </p:txBody>
      </p:sp>
      <p:sp>
        <p:nvSpPr>
          <p:cNvPr id="23" name="Rectangle 22"/>
          <p:cNvSpPr/>
          <p:nvPr/>
        </p:nvSpPr>
        <p:spPr>
          <a:xfrm>
            <a:off x="3200400" y="5181600"/>
            <a:ext cx="5486400" cy="1015663"/>
          </a:xfrm>
          <a:prstGeom prst="rect">
            <a:avLst/>
          </a:prstGeom>
        </p:spPr>
        <p:txBody>
          <a:bodyPr wrap="square">
            <a:spAutoFit/>
          </a:bodyPr>
          <a:lstStyle/>
          <a:p>
            <a:r>
              <a:rPr lang="en-US" sz="2000" b="1" dirty="0" smtClean="0">
                <a:solidFill>
                  <a:schemeClr val="tx1">
                    <a:lumMod val="85000"/>
                    <a:lumOff val="15000"/>
                  </a:schemeClr>
                </a:solidFill>
                <a:latin typeface="Arial" pitchFamily="34" charset="0"/>
              </a:rPr>
              <a:t>Run Smart Award for Electronic Records </a:t>
            </a:r>
            <a:r>
              <a:rPr lang="en-US" sz="2000" b="1" dirty="0" smtClean="0">
                <a:solidFill>
                  <a:schemeClr val="tx1">
                    <a:lumMod val="85000"/>
                    <a:lumOff val="15000"/>
                  </a:schemeClr>
                </a:solidFill>
                <a:latin typeface="Arial" pitchFamily="34" charset="0"/>
              </a:rPr>
              <a:t>Management – Published White Paper for Enterprise Content Management</a:t>
            </a:r>
            <a:endParaRPr lang="en-US" sz="2000" b="1" dirty="0" smtClean="0">
              <a:solidFill>
                <a:schemeClr val="tx1">
                  <a:lumMod val="85000"/>
                  <a:lumOff val="15000"/>
                </a:schemeClr>
              </a:solidFill>
              <a:latin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7380000">
                                      <p:cBhvr>
                                        <p:cTn id="6" dur="1000" fill="hold"/>
                                        <p:tgtEl>
                                          <p:spTgt spid="2"/>
                                        </p:tgtEl>
                                        <p:attrNameLst>
                                          <p:attrName>r</p:attrName>
                                        </p:attrNameLst>
                                      </p:cBhvr>
                                    </p:animRot>
                                  </p:childTnLst>
                                </p:cTn>
                              </p:par>
                            </p:childTnLst>
                          </p:cTn>
                        </p:par>
                        <p:par>
                          <p:cTn id="7" fill="hold">
                            <p:stCondLst>
                              <p:cond delay="1000"/>
                            </p:stCondLst>
                            <p:childTnLst>
                              <p:par>
                                <p:cTn id="8" presetID="1" presetClass="emph" presetSubtype="2" fill="hold" nodeType="afterEffect">
                                  <p:stCondLst>
                                    <p:cond delay="0"/>
                                  </p:stCondLst>
                                  <p:childTnLst>
                                    <p:animClr clrSpc="rgb">
                                      <p:cBhvr>
                                        <p:cTn id="9" dur="500" fill="hold"/>
                                        <p:tgtEl>
                                          <p:spTgt spid="15"/>
                                        </p:tgtEl>
                                        <p:attrNameLst>
                                          <p:attrName>fillcolor</p:attrName>
                                        </p:attrNameLst>
                                      </p:cBhvr>
                                      <p:to>
                                        <a:srgbClr val="829975"/>
                                      </p:to>
                                    </p:animClr>
                                    <p:set>
                                      <p:cBhvr>
                                        <p:cTn id="10" dur="500" fill="hold"/>
                                        <p:tgtEl>
                                          <p:spTgt spid="15"/>
                                        </p:tgtEl>
                                        <p:attrNameLst>
                                          <p:attrName>fill.type</p:attrName>
                                        </p:attrNameLst>
                                      </p:cBhvr>
                                      <p:to>
                                        <p:strVal val="solid"/>
                                      </p:to>
                                    </p:set>
                                    <p:set>
                                      <p:cBhvr>
                                        <p:cTn id="11" dur="500" fill="hold"/>
                                        <p:tgtEl>
                                          <p:spTgt spid="15"/>
                                        </p:tgtEl>
                                        <p:attrNameLst>
                                          <p:attrName>fill.on</p:attrName>
                                        </p:attrNameLst>
                                      </p:cBhvr>
                                      <p:to>
                                        <p:strVal val="true"/>
                                      </p:to>
                                    </p:set>
                                  </p:childTnLst>
                                </p:cTn>
                              </p:par>
                              <p:par>
                                <p:cTn id="12" presetID="10" presetClass="entr" presetSubtype="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8" presetClass="emph" presetSubtype="0" fill="hold" nodeType="clickEffect">
                                  <p:stCondLst>
                                    <p:cond delay="0"/>
                                  </p:stCondLst>
                                  <p:childTnLst>
                                    <p:animRot by="1320000">
                                      <p:cBhvr>
                                        <p:cTn id="18" dur="500" fill="hold"/>
                                        <p:tgtEl>
                                          <p:spTgt spid="2"/>
                                        </p:tgtEl>
                                        <p:attrNameLst>
                                          <p:attrName>r</p:attrName>
                                        </p:attrNameLst>
                                      </p:cBhvr>
                                    </p:animRot>
                                  </p:childTnLst>
                                </p:cTn>
                              </p:par>
                            </p:childTnLst>
                          </p:cTn>
                        </p:par>
                        <p:par>
                          <p:cTn id="19" fill="hold">
                            <p:stCondLst>
                              <p:cond delay="500"/>
                            </p:stCondLst>
                            <p:childTnLst>
                              <p:par>
                                <p:cTn id="20" presetID="1" presetClass="emph" presetSubtype="2" fill="hold" nodeType="afterEffect">
                                  <p:stCondLst>
                                    <p:cond delay="0"/>
                                  </p:stCondLst>
                                  <p:childTnLst>
                                    <p:animClr clrSpc="rgb">
                                      <p:cBhvr>
                                        <p:cTn id="21" dur="500" fill="hold"/>
                                        <p:tgtEl>
                                          <p:spTgt spid="16"/>
                                        </p:tgtEl>
                                        <p:attrNameLst>
                                          <p:attrName>fillcolor</p:attrName>
                                        </p:attrNameLst>
                                      </p:cBhvr>
                                      <p:to>
                                        <a:srgbClr val="829975"/>
                                      </p:to>
                                    </p:animClr>
                                    <p:set>
                                      <p:cBhvr>
                                        <p:cTn id="22" dur="500" fill="hold"/>
                                        <p:tgtEl>
                                          <p:spTgt spid="16"/>
                                        </p:tgtEl>
                                        <p:attrNameLst>
                                          <p:attrName>fill.type</p:attrName>
                                        </p:attrNameLst>
                                      </p:cBhvr>
                                      <p:to>
                                        <p:strVal val="solid"/>
                                      </p:to>
                                    </p:set>
                                    <p:set>
                                      <p:cBhvr>
                                        <p:cTn id="23" dur="500" fill="hold"/>
                                        <p:tgtEl>
                                          <p:spTgt spid="16"/>
                                        </p:tgtEl>
                                        <p:attrNameLst>
                                          <p:attrName>fill.on</p:attrName>
                                        </p:attrNameLst>
                                      </p:cBhvr>
                                      <p:to>
                                        <p:strVal val="true"/>
                                      </p:to>
                                    </p:set>
                                  </p:childTnLst>
                                </p:cTn>
                              </p:par>
                              <p:par>
                                <p:cTn id="24" presetID="10" presetClass="entr" presetSubtype="0"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8" presetClass="emph" presetSubtype="0" fill="hold" nodeType="clickEffect">
                                  <p:stCondLst>
                                    <p:cond delay="0"/>
                                  </p:stCondLst>
                                  <p:childTnLst>
                                    <p:animRot by="1320000">
                                      <p:cBhvr>
                                        <p:cTn id="30" dur="500" fill="hold"/>
                                        <p:tgtEl>
                                          <p:spTgt spid="2"/>
                                        </p:tgtEl>
                                        <p:attrNameLst>
                                          <p:attrName>r</p:attrName>
                                        </p:attrNameLst>
                                      </p:cBhvr>
                                    </p:animRot>
                                  </p:childTnLst>
                                </p:cTn>
                              </p:par>
                            </p:childTnLst>
                          </p:cTn>
                        </p:par>
                        <p:par>
                          <p:cTn id="31" fill="hold">
                            <p:stCondLst>
                              <p:cond delay="500"/>
                            </p:stCondLst>
                            <p:childTnLst>
                              <p:par>
                                <p:cTn id="32" presetID="1" presetClass="emph" presetSubtype="2" fill="hold" nodeType="afterEffect">
                                  <p:stCondLst>
                                    <p:cond delay="0"/>
                                  </p:stCondLst>
                                  <p:childTnLst>
                                    <p:animClr clrSpc="rgb">
                                      <p:cBhvr>
                                        <p:cTn id="33" dur="500" fill="hold"/>
                                        <p:tgtEl>
                                          <p:spTgt spid="17"/>
                                        </p:tgtEl>
                                        <p:attrNameLst>
                                          <p:attrName>fillcolor</p:attrName>
                                        </p:attrNameLst>
                                      </p:cBhvr>
                                      <p:to>
                                        <a:srgbClr val="829975"/>
                                      </p:to>
                                    </p:animClr>
                                    <p:set>
                                      <p:cBhvr>
                                        <p:cTn id="34" dur="500" fill="hold"/>
                                        <p:tgtEl>
                                          <p:spTgt spid="17"/>
                                        </p:tgtEl>
                                        <p:attrNameLst>
                                          <p:attrName>fill.type</p:attrName>
                                        </p:attrNameLst>
                                      </p:cBhvr>
                                      <p:to>
                                        <p:strVal val="solid"/>
                                      </p:to>
                                    </p:set>
                                    <p:set>
                                      <p:cBhvr>
                                        <p:cTn id="35" dur="500" fill="hold"/>
                                        <p:tgtEl>
                                          <p:spTgt spid="17"/>
                                        </p:tgtEl>
                                        <p:attrNameLst>
                                          <p:attrName>fill.on</p:attrName>
                                        </p:attrNameLst>
                                      </p:cBhvr>
                                      <p:to>
                                        <p:strVal val="true"/>
                                      </p:to>
                                    </p:set>
                                  </p:childTnLst>
                                </p:cTn>
                              </p:par>
                              <p:par>
                                <p:cTn id="36" presetID="10" presetClass="entr" presetSubtype="0" fill="hold" grpId="0"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8" presetClass="emph" presetSubtype="0" fill="hold" nodeType="clickEffect">
                                  <p:stCondLst>
                                    <p:cond delay="0"/>
                                  </p:stCondLst>
                                  <p:childTnLst>
                                    <p:animRot by="1320000">
                                      <p:cBhvr>
                                        <p:cTn id="42" dur="500" fill="hold"/>
                                        <p:tgtEl>
                                          <p:spTgt spid="2"/>
                                        </p:tgtEl>
                                        <p:attrNameLst>
                                          <p:attrName>r</p:attrName>
                                        </p:attrNameLst>
                                      </p:cBhvr>
                                    </p:animRot>
                                  </p:childTnLst>
                                </p:cTn>
                              </p:par>
                            </p:childTnLst>
                          </p:cTn>
                        </p:par>
                        <p:par>
                          <p:cTn id="43" fill="hold">
                            <p:stCondLst>
                              <p:cond delay="500"/>
                            </p:stCondLst>
                            <p:childTnLst>
                              <p:par>
                                <p:cTn id="44" presetID="1" presetClass="emph" presetSubtype="2" fill="hold" nodeType="afterEffect">
                                  <p:stCondLst>
                                    <p:cond delay="0"/>
                                  </p:stCondLst>
                                  <p:childTnLst>
                                    <p:animClr clrSpc="rgb">
                                      <p:cBhvr>
                                        <p:cTn id="45" dur="500" fill="hold"/>
                                        <p:tgtEl>
                                          <p:spTgt spid="18"/>
                                        </p:tgtEl>
                                        <p:attrNameLst>
                                          <p:attrName>fillcolor</p:attrName>
                                        </p:attrNameLst>
                                      </p:cBhvr>
                                      <p:to>
                                        <a:srgbClr val="829975"/>
                                      </p:to>
                                    </p:animClr>
                                    <p:set>
                                      <p:cBhvr>
                                        <p:cTn id="46" dur="500" fill="hold"/>
                                        <p:tgtEl>
                                          <p:spTgt spid="18"/>
                                        </p:tgtEl>
                                        <p:attrNameLst>
                                          <p:attrName>fill.type</p:attrName>
                                        </p:attrNameLst>
                                      </p:cBhvr>
                                      <p:to>
                                        <p:strVal val="solid"/>
                                      </p:to>
                                    </p:set>
                                    <p:set>
                                      <p:cBhvr>
                                        <p:cTn id="47" dur="500" fill="hold"/>
                                        <p:tgtEl>
                                          <p:spTgt spid="1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c 13"/>
          <p:cNvSpPr/>
          <p:nvPr/>
        </p:nvSpPr>
        <p:spPr>
          <a:xfrm>
            <a:off x="-3429001" y="1"/>
            <a:ext cx="6858002" cy="6858000"/>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8" name="TextBox 7"/>
          <p:cNvSpPr txBox="1"/>
          <p:nvPr/>
        </p:nvSpPr>
        <p:spPr>
          <a:xfrm flipH="1">
            <a:off x="3352800" y="1219200"/>
            <a:ext cx="5791200" cy="1846659"/>
          </a:xfrm>
          <a:prstGeom prst="rect">
            <a:avLst/>
          </a:prstGeom>
          <a:noFill/>
        </p:spPr>
        <p:txBody>
          <a:bodyPr wrap="square" rtlCol="0">
            <a:spAutoFit/>
          </a:bodyPr>
          <a:lstStyle/>
          <a:p>
            <a:r>
              <a:rPr lang="en-US" sz="2000" b="1" u="sng" dirty="0" smtClean="0">
                <a:latin typeface="Corbel" pitchFamily="34" charset="0"/>
              </a:rPr>
              <a:t>More Online Services for Citizens </a:t>
            </a:r>
          </a:p>
          <a:p>
            <a:endParaRPr lang="en-US" sz="400" b="1" u="sng" dirty="0" smtClean="0">
              <a:latin typeface="Corbel" pitchFamily="34" charset="0"/>
            </a:endParaRPr>
          </a:p>
          <a:p>
            <a:pPr>
              <a:buFont typeface="Arial" pitchFamily="34" charset="0"/>
              <a:buChar char="•"/>
            </a:pPr>
            <a:r>
              <a:rPr lang="en-US" dirty="0" smtClean="0">
                <a:latin typeface="Corbel" pitchFamily="34" charset="0"/>
              </a:rPr>
              <a:t>Dash </a:t>
            </a:r>
            <a:r>
              <a:rPr lang="en-US" dirty="0" smtClean="0">
                <a:latin typeface="Corbel" pitchFamily="34" charset="0"/>
              </a:rPr>
              <a:t>Board statistics for government transparencies with </a:t>
            </a:r>
          </a:p>
          <a:p>
            <a:r>
              <a:rPr lang="en-US" dirty="0" smtClean="0">
                <a:latin typeface="Corbel" pitchFamily="34" charset="0"/>
              </a:rPr>
              <a:t>drill down capability – includes budget, performance </a:t>
            </a:r>
            <a:r>
              <a:rPr lang="en-US" dirty="0" smtClean="0">
                <a:latin typeface="Corbel" pitchFamily="34" charset="0"/>
              </a:rPr>
              <a:t>measurements, etc..</a:t>
            </a:r>
          </a:p>
          <a:p>
            <a:pPr>
              <a:buFont typeface="Arial" pitchFamily="34" charset="0"/>
              <a:buChar char="•"/>
            </a:pPr>
            <a:r>
              <a:rPr lang="en-US" dirty="0" smtClean="0">
                <a:latin typeface="Corbel" pitchFamily="34" charset="0"/>
              </a:rPr>
              <a:t>Court &amp; Attorney Information </a:t>
            </a:r>
          </a:p>
          <a:p>
            <a:pPr>
              <a:buFont typeface="Arial" pitchFamily="34" charset="0"/>
              <a:buChar char="•"/>
            </a:pPr>
            <a:r>
              <a:rPr lang="en-US" dirty="0" smtClean="0">
                <a:latin typeface="Corbel" pitchFamily="34" charset="0"/>
              </a:rPr>
              <a:t>Election Services</a:t>
            </a:r>
          </a:p>
        </p:txBody>
      </p:sp>
      <p:sp>
        <p:nvSpPr>
          <p:cNvPr id="9" name="TextBox 8"/>
          <p:cNvSpPr txBox="1"/>
          <p:nvPr/>
        </p:nvSpPr>
        <p:spPr>
          <a:xfrm flipH="1">
            <a:off x="3657600" y="3410902"/>
            <a:ext cx="5287488" cy="2339102"/>
          </a:xfrm>
          <a:prstGeom prst="rect">
            <a:avLst/>
          </a:prstGeom>
          <a:noFill/>
        </p:spPr>
        <p:txBody>
          <a:bodyPr wrap="square" rtlCol="0">
            <a:spAutoFit/>
          </a:bodyPr>
          <a:lstStyle/>
          <a:p>
            <a:r>
              <a:rPr lang="en-US" sz="2000" b="1" u="sng" dirty="0" smtClean="0">
                <a:latin typeface="Corbel" pitchFamily="34" charset="0"/>
              </a:rPr>
              <a:t>More Cost Effective Customer Service</a:t>
            </a:r>
          </a:p>
          <a:p>
            <a:pPr>
              <a:buFont typeface="Arial" pitchFamily="34" charset="0"/>
              <a:buChar char="•"/>
            </a:pPr>
            <a:r>
              <a:rPr lang="en-US" dirty="0" smtClean="0">
                <a:latin typeface="Corbel" pitchFamily="34" charset="0"/>
              </a:rPr>
              <a:t>Providing </a:t>
            </a:r>
            <a:r>
              <a:rPr lang="en-US" b="1" dirty="0" smtClean="0">
                <a:latin typeface="Corbel" pitchFamily="34" charset="0"/>
              </a:rPr>
              <a:t>ADKAR</a:t>
            </a:r>
            <a:r>
              <a:rPr lang="en-US" dirty="0" smtClean="0">
                <a:latin typeface="Corbel" pitchFamily="34" charset="0"/>
              </a:rPr>
              <a:t>  (Awareness, Desire, Knowledge, Ability, &amp; Reinforcement) Methodology – the people side of change when implementing new technology</a:t>
            </a:r>
          </a:p>
          <a:p>
            <a:pPr>
              <a:buFont typeface="Arial" pitchFamily="34" charset="0"/>
              <a:buChar char="•"/>
            </a:pPr>
            <a:r>
              <a:rPr lang="en-US" dirty="0" smtClean="0">
                <a:latin typeface="Corbel" pitchFamily="34" charset="0"/>
              </a:rPr>
              <a:t>Agile </a:t>
            </a:r>
            <a:r>
              <a:rPr lang="en-US" b="1" dirty="0" smtClean="0">
                <a:latin typeface="Corbel" pitchFamily="34" charset="0"/>
              </a:rPr>
              <a:t>SCRUM</a:t>
            </a:r>
            <a:r>
              <a:rPr lang="en-US" dirty="0" smtClean="0">
                <a:latin typeface="Corbel" pitchFamily="34" charset="0"/>
              </a:rPr>
              <a:t> Development Methodology – provides the highest business value in half the time by working closely with the functional departments on development of new software </a:t>
            </a:r>
          </a:p>
        </p:txBody>
      </p:sp>
      <p:sp>
        <p:nvSpPr>
          <p:cNvPr id="15" name="Oval 14"/>
          <p:cNvSpPr/>
          <p:nvPr/>
        </p:nvSpPr>
        <p:spPr>
          <a:xfrm>
            <a:off x="2743200" y="1440873"/>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6" name="Oval 15"/>
          <p:cNvSpPr/>
          <p:nvPr/>
        </p:nvSpPr>
        <p:spPr>
          <a:xfrm>
            <a:off x="3200400" y="3886200"/>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Arc 18"/>
          <p:cNvSpPr/>
          <p:nvPr/>
        </p:nvSpPr>
        <p:spPr>
          <a:xfrm>
            <a:off x="-1524000" y="1905000"/>
            <a:ext cx="3048000" cy="3048000"/>
          </a:xfrm>
          <a:prstGeom prst="arc">
            <a:avLst>
              <a:gd name="adj1" fmla="val 16200000"/>
              <a:gd name="adj2" fmla="val 5359794"/>
            </a:avLst>
          </a:prstGeom>
          <a:solidFill>
            <a:schemeClr val="bg1">
              <a:lumMod val="95000"/>
            </a:schemeClr>
          </a:solidFill>
          <a:ln>
            <a:noFill/>
          </a:ln>
          <a:effectLst>
            <a:innerShdw blurRad="304800" dist="50800" dir="18900000">
              <a:prstClr val="black">
                <a:alpha val="14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 name="Group 24"/>
          <p:cNvGrpSpPr/>
          <p:nvPr/>
        </p:nvGrpSpPr>
        <p:grpSpPr>
          <a:xfrm rot="5400000">
            <a:off x="-3129150" y="3314700"/>
            <a:ext cx="6246420" cy="228600"/>
            <a:chOff x="-3200400" y="3314700"/>
            <a:chExt cx="6246420" cy="228600"/>
          </a:xfrm>
        </p:grpSpPr>
        <p:sp>
          <p:nvSpPr>
            <p:cNvPr id="13" name="Rounded Rectangle 12"/>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4" name="Rounded Rectangle 23"/>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
        <p:nvSpPr>
          <p:cNvPr id="20" name="TextBox 19"/>
          <p:cNvSpPr txBox="1"/>
          <p:nvPr/>
        </p:nvSpPr>
        <p:spPr>
          <a:xfrm>
            <a:off x="2819400" y="152400"/>
            <a:ext cx="5257800" cy="523220"/>
          </a:xfrm>
          <a:prstGeom prst="rect">
            <a:avLst/>
          </a:prstGeom>
          <a:noFill/>
        </p:spPr>
        <p:txBody>
          <a:bodyPr wrap="square" rtlCol="0">
            <a:spAutoFit/>
          </a:bodyPr>
          <a:lstStyle/>
          <a:p>
            <a:pPr algn="ctr"/>
            <a:r>
              <a:rPr lang="en-US" sz="2800" b="1" i="1" dirty="0" smtClean="0"/>
              <a:t>FY2010 &amp; 11 </a:t>
            </a:r>
            <a:r>
              <a:rPr lang="en-US" sz="2800" b="1" i="1" dirty="0" smtClean="0"/>
              <a:t>Strategic Direction</a:t>
            </a:r>
            <a:endParaRPr lang="en-US" sz="2800" b="1" i="1" dirty="0"/>
          </a:p>
        </p:txBody>
      </p:sp>
      <p:sp>
        <p:nvSpPr>
          <p:cNvPr id="12" name="Slide Number Placeholder 11"/>
          <p:cNvSpPr>
            <a:spLocks noGrp="1"/>
          </p:cNvSpPr>
          <p:nvPr>
            <p:ph type="sldNum" sz="quarter" idx="12"/>
          </p:nvPr>
        </p:nvSpPr>
        <p:spPr/>
        <p:txBody>
          <a:bodyPr/>
          <a:lstStyle/>
          <a:p>
            <a:fld id="{F4C90445-B327-496E-9B95-B2874963553C}" type="slidenum">
              <a:rPr lang="en-US" smtClean="0"/>
              <a:pPr/>
              <a:t>18</a:t>
            </a:fld>
            <a:endParaRPr lang="en-US"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7380000">
                                      <p:cBhvr>
                                        <p:cTn id="6" dur="1000" fill="hold"/>
                                        <p:tgtEl>
                                          <p:spTgt spid="2"/>
                                        </p:tgtEl>
                                        <p:attrNameLst>
                                          <p:attrName>r</p:attrName>
                                        </p:attrNameLst>
                                      </p:cBhvr>
                                    </p:animRot>
                                  </p:childTnLst>
                                </p:cTn>
                              </p:par>
                            </p:childTnLst>
                          </p:cTn>
                        </p:par>
                        <p:par>
                          <p:cTn id="7" fill="hold">
                            <p:stCondLst>
                              <p:cond delay="1000"/>
                            </p:stCondLst>
                            <p:childTnLst>
                              <p:par>
                                <p:cTn id="8" presetID="1" presetClass="emph" presetSubtype="2" fill="hold" nodeType="afterEffect">
                                  <p:stCondLst>
                                    <p:cond delay="0"/>
                                  </p:stCondLst>
                                  <p:childTnLst>
                                    <p:animClr clrSpc="rgb">
                                      <p:cBhvr>
                                        <p:cTn id="9" dur="500" fill="hold"/>
                                        <p:tgtEl>
                                          <p:spTgt spid="15"/>
                                        </p:tgtEl>
                                        <p:attrNameLst>
                                          <p:attrName>fillcolor</p:attrName>
                                        </p:attrNameLst>
                                      </p:cBhvr>
                                      <p:to>
                                        <a:srgbClr val="829975"/>
                                      </p:to>
                                    </p:animClr>
                                    <p:set>
                                      <p:cBhvr>
                                        <p:cTn id="10" dur="500" fill="hold"/>
                                        <p:tgtEl>
                                          <p:spTgt spid="15"/>
                                        </p:tgtEl>
                                        <p:attrNameLst>
                                          <p:attrName>fill.type</p:attrName>
                                        </p:attrNameLst>
                                      </p:cBhvr>
                                      <p:to>
                                        <p:strVal val="solid"/>
                                      </p:to>
                                    </p:set>
                                    <p:set>
                                      <p:cBhvr>
                                        <p:cTn id="11" dur="500" fill="hold"/>
                                        <p:tgtEl>
                                          <p:spTgt spid="15"/>
                                        </p:tgtEl>
                                        <p:attrNameLst>
                                          <p:attrName>fill.on</p:attrName>
                                        </p:attrNameLst>
                                      </p:cBhvr>
                                      <p:to>
                                        <p:strVal val="true"/>
                                      </p:to>
                                    </p:set>
                                  </p:childTnLst>
                                </p:cTn>
                              </p:par>
                              <p:par>
                                <p:cTn id="12" presetID="10" presetClass="entr" presetSubtype="0" fill="hold" grpId="0" nodeType="withEffect">
                                  <p:stCondLst>
                                    <p:cond delay="0"/>
                                  </p:stCondLst>
                                  <p:childTnLst>
                                    <p:set>
                                      <p:cBhvr>
                                        <p:cTn id="13" dur="1" fill="hold">
                                          <p:stCondLst>
                                            <p:cond delay="0"/>
                                          </p:stCondLst>
                                        </p:cTn>
                                        <p:tgtEl>
                                          <p:spTgt spid="8"/>
                                        </p:tgtEl>
                                        <p:attrNameLst>
                                          <p:attrName>style.visibility</p:attrName>
                                        </p:attrNameLst>
                                      </p:cBhvr>
                                      <p:to>
                                        <p:strVal val="visible"/>
                                      </p:to>
                                    </p:set>
                                    <p:animEffect transition="in" filter="fade">
                                      <p:cBhvr>
                                        <p:cTn id="14" dur="5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p:cBhvr>
                                        <p:cTn id="18" dur="500" fill="hold"/>
                                        <p:tgtEl>
                                          <p:spTgt spid="16"/>
                                        </p:tgtEl>
                                        <p:attrNameLst>
                                          <p:attrName>fillcolor</p:attrName>
                                        </p:attrNameLst>
                                      </p:cBhvr>
                                      <p:to>
                                        <a:srgbClr val="829975"/>
                                      </p:to>
                                    </p:animClr>
                                    <p:set>
                                      <p:cBhvr>
                                        <p:cTn id="19" dur="500" fill="hold"/>
                                        <p:tgtEl>
                                          <p:spTgt spid="16"/>
                                        </p:tgtEl>
                                        <p:attrNameLst>
                                          <p:attrName>fill.type</p:attrName>
                                        </p:attrNameLst>
                                      </p:cBhvr>
                                      <p:to>
                                        <p:strVal val="solid"/>
                                      </p:to>
                                    </p:set>
                                    <p:set>
                                      <p:cBhvr>
                                        <p:cTn id="20" dur="500" fill="hold"/>
                                        <p:tgtEl>
                                          <p:spTgt spid="16"/>
                                        </p:tgtEl>
                                        <p:attrNameLst>
                                          <p:attrName>fill.on</p:attrName>
                                        </p:attrNameLst>
                                      </p:cBhvr>
                                      <p:to>
                                        <p:strVal val="true"/>
                                      </p:to>
                                    </p:set>
                                  </p:childTnLst>
                                </p:cTn>
                              </p:par>
                              <p:par>
                                <p:cTn id="21" presetID="10" presetClass="entr" presetSubtype="0" fill="hold" grpId="0"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fade">
                                      <p:cBhvr>
                                        <p:cTn id="23" dur="500"/>
                                        <p:tgtEl>
                                          <p:spTgt spid="9"/>
                                        </p:tgtEl>
                                      </p:cBhvr>
                                    </p:animEffect>
                                  </p:childTnLst>
                                </p:cTn>
                              </p:par>
                              <p:par>
                                <p:cTn id="24" presetID="8" presetClass="emph" presetSubtype="0" fill="hold" nodeType="withEffect">
                                  <p:stCondLst>
                                    <p:cond delay="0"/>
                                  </p:stCondLst>
                                  <p:childTnLst>
                                    <p:animRot by="1320000">
                                      <p:cBhvr>
                                        <p:cTn id="25" dur="500" fill="hold"/>
                                        <p:tgtEl>
                                          <p:spTgt spid="2"/>
                                        </p:tgtEl>
                                        <p:attrNameLst>
                                          <p:attrName>r</p:attrName>
                                        </p:attrNameLst>
                                      </p:cBhvr>
                                    </p:animRot>
                                  </p:childTnLst>
                                </p:cTn>
                              </p:par>
                              <p:par>
                                <p:cTn id="26" presetID="8" presetClass="emph" presetSubtype="0" fill="hold" nodeType="withEffect">
                                  <p:stCondLst>
                                    <p:cond delay="0"/>
                                  </p:stCondLst>
                                  <p:childTnLst>
                                    <p:animRot by="1320000">
                                      <p:cBhvr>
                                        <p:cTn id="27" dur="5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c 13"/>
          <p:cNvSpPr/>
          <p:nvPr/>
        </p:nvSpPr>
        <p:spPr>
          <a:xfrm>
            <a:off x="-3429001" y="1"/>
            <a:ext cx="6858002" cy="6858000"/>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10" name="TextBox 9"/>
          <p:cNvSpPr txBox="1"/>
          <p:nvPr/>
        </p:nvSpPr>
        <p:spPr>
          <a:xfrm flipH="1">
            <a:off x="3429000" y="1066800"/>
            <a:ext cx="5516089" cy="3508653"/>
          </a:xfrm>
          <a:prstGeom prst="rect">
            <a:avLst/>
          </a:prstGeom>
          <a:noFill/>
        </p:spPr>
        <p:txBody>
          <a:bodyPr wrap="square" rtlCol="0">
            <a:spAutoFit/>
          </a:bodyPr>
          <a:lstStyle/>
          <a:p>
            <a:r>
              <a:rPr lang="en-US" sz="2000" b="1" u="sng" dirty="0" smtClean="0">
                <a:latin typeface="Corbel" pitchFamily="34" charset="0"/>
              </a:rPr>
              <a:t>Greener IT – Reducing Physical requirements</a:t>
            </a:r>
          </a:p>
          <a:p>
            <a:pPr>
              <a:buFont typeface="Arial" pitchFamily="34" charset="0"/>
              <a:buChar char="•"/>
            </a:pPr>
            <a:endParaRPr lang="en-US" sz="400" b="1" u="sng" dirty="0" smtClean="0">
              <a:latin typeface="Corbel" pitchFamily="34" charset="0"/>
            </a:endParaRPr>
          </a:p>
          <a:p>
            <a:pPr>
              <a:buFont typeface="Arial" pitchFamily="34" charset="0"/>
              <a:buChar char="•"/>
            </a:pPr>
            <a:r>
              <a:rPr lang="en-US" b="1" dirty="0" smtClean="0">
                <a:latin typeface="Corbel" pitchFamily="34" charset="0"/>
              </a:rPr>
              <a:t>Printer </a:t>
            </a:r>
            <a:r>
              <a:rPr lang="en-US" b="1" dirty="0" smtClean="0">
                <a:latin typeface="Corbel" pitchFamily="34" charset="0"/>
              </a:rPr>
              <a:t>Consolidation </a:t>
            </a:r>
            <a:r>
              <a:rPr lang="en-US" dirty="0" smtClean="0">
                <a:latin typeface="Corbel" pitchFamily="34" charset="0"/>
              </a:rPr>
              <a:t>– standardize printers to reduce maintenance, supplies, physical space &amp; power </a:t>
            </a:r>
            <a:r>
              <a:rPr lang="en-US" dirty="0" smtClean="0">
                <a:latin typeface="Corbel" pitchFamily="34" charset="0"/>
              </a:rPr>
              <a:t>consumption.</a:t>
            </a:r>
          </a:p>
          <a:p>
            <a:pPr>
              <a:buFont typeface="Arial" pitchFamily="34" charset="0"/>
              <a:buChar char="•"/>
            </a:pPr>
            <a:r>
              <a:rPr lang="en-US" b="1" dirty="0" smtClean="0">
                <a:latin typeface="Corbel" pitchFamily="34" charset="0"/>
              </a:rPr>
              <a:t>Refreshment Plan </a:t>
            </a:r>
            <a:r>
              <a:rPr lang="en-US" dirty="0" smtClean="0">
                <a:latin typeface="Corbel" pitchFamily="34" charset="0"/>
              </a:rPr>
              <a:t>– standardize desktops to reduce maintenance, technical staff support, software </a:t>
            </a:r>
            <a:r>
              <a:rPr lang="en-US" dirty="0" smtClean="0">
                <a:latin typeface="Corbel" pitchFamily="34" charset="0"/>
              </a:rPr>
              <a:t>support.</a:t>
            </a:r>
            <a:endParaRPr lang="en-US" dirty="0" smtClean="0">
              <a:latin typeface="Corbel" pitchFamily="34" charset="0"/>
            </a:endParaRPr>
          </a:p>
          <a:p>
            <a:pPr>
              <a:buFont typeface="Arial" pitchFamily="34" charset="0"/>
              <a:buChar char="•"/>
            </a:pPr>
            <a:r>
              <a:rPr lang="en-US" b="1" dirty="0" smtClean="0">
                <a:latin typeface="Corbel" pitchFamily="34" charset="0"/>
              </a:rPr>
              <a:t>Enterprise </a:t>
            </a:r>
            <a:r>
              <a:rPr lang="en-US" b="1" dirty="0" smtClean="0">
                <a:latin typeface="Corbel" pitchFamily="34" charset="0"/>
              </a:rPr>
              <a:t>Architecture </a:t>
            </a:r>
            <a:r>
              <a:rPr lang="en-US" dirty="0" smtClean="0">
                <a:latin typeface="Corbel" pitchFamily="34" charset="0"/>
              </a:rPr>
              <a:t>– Blade Server Consolidation – standardize on servers &amp; </a:t>
            </a:r>
            <a:r>
              <a:rPr lang="en-US" dirty="0" err="1" smtClean="0">
                <a:latin typeface="Corbel" pitchFamily="34" charset="0"/>
              </a:rPr>
              <a:t>Vmware</a:t>
            </a:r>
            <a:r>
              <a:rPr lang="en-US" dirty="0" smtClean="0">
                <a:latin typeface="Corbel" pitchFamily="34" charset="0"/>
              </a:rPr>
              <a:t> to reduce maintenance, physical space, &amp; power consumption by reducing the number of County </a:t>
            </a:r>
            <a:r>
              <a:rPr lang="en-US" dirty="0" smtClean="0">
                <a:latin typeface="Corbel" pitchFamily="34" charset="0"/>
              </a:rPr>
              <a:t>severs.</a:t>
            </a:r>
          </a:p>
          <a:p>
            <a:pPr>
              <a:buFont typeface="Arial" pitchFamily="34" charset="0"/>
              <a:buChar char="•"/>
            </a:pPr>
            <a:r>
              <a:rPr lang="en-US" b="1" dirty="0" smtClean="0">
                <a:latin typeface="Corbel" pitchFamily="34" charset="0"/>
              </a:rPr>
              <a:t>Cloud Computing</a:t>
            </a:r>
            <a:r>
              <a:rPr lang="en-US" dirty="0" smtClean="0">
                <a:latin typeface="Corbel" pitchFamily="34" charset="0"/>
              </a:rPr>
              <a:t> – Private/Public cloud for sharing of space for data consolidation.</a:t>
            </a:r>
            <a:endParaRPr lang="en-US" b="1" dirty="0">
              <a:latin typeface="Corbel" pitchFamily="34" charset="0"/>
            </a:endParaRPr>
          </a:p>
        </p:txBody>
      </p:sp>
      <p:sp>
        <p:nvSpPr>
          <p:cNvPr id="12" name="TextBox 11"/>
          <p:cNvSpPr txBox="1"/>
          <p:nvPr/>
        </p:nvSpPr>
        <p:spPr>
          <a:xfrm flipH="1">
            <a:off x="3429000" y="4572000"/>
            <a:ext cx="5569528" cy="1846659"/>
          </a:xfrm>
          <a:prstGeom prst="rect">
            <a:avLst/>
          </a:prstGeom>
          <a:noFill/>
        </p:spPr>
        <p:txBody>
          <a:bodyPr wrap="square" rtlCol="0">
            <a:spAutoFit/>
          </a:bodyPr>
          <a:lstStyle/>
          <a:p>
            <a:r>
              <a:rPr lang="en-US" sz="2000" b="1" u="sng" dirty="0" smtClean="0">
                <a:latin typeface="Corbel" pitchFamily="34" charset="0"/>
              </a:rPr>
              <a:t>Improving Processes using ITIL Best practices</a:t>
            </a:r>
          </a:p>
          <a:p>
            <a:endParaRPr lang="en-US" sz="400" b="1" u="sng" dirty="0" smtClean="0">
              <a:latin typeface="Corbel" pitchFamily="34" charset="0"/>
            </a:endParaRPr>
          </a:p>
          <a:p>
            <a:pPr>
              <a:buFont typeface="Arial" pitchFamily="34" charset="0"/>
              <a:buChar char="•"/>
            </a:pPr>
            <a:r>
              <a:rPr lang="en-US" dirty="0" smtClean="0">
                <a:latin typeface="Corbel" pitchFamily="34" charset="0"/>
              </a:rPr>
              <a:t>Provides proven standards, documentation &amp;  repeatable processes.</a:t>
            </a:r>
          </a:p>
          <a:p>
            <a:pPr>
              <a:buFont typeface="Arial" pitchFamily="34" charset="0"/>
              <a:buChar char="•"/>
            </a:pPr>
            <a:r>
              <a:rPr lang="en-US" dirty="0" smtClean="0">
                <a:latin typeface="Corbel" pitchFamily="34" charset="0"/>
              </a:rPr>
              <a:t>Improves IT efficiencies &amp; effectiveness delivering IT services</a:t>
            </a:r>
          </a:p>
          <a:p>
            <a:endParaRPr lang="en-US" dirty="0" smtClean="0">
              <a:solidFill>
                <a:prstClr val="black">
                  <a:lumMod val="50000"/>
                  <a:lumOff val="50000"/>
                </a:prstClr>
              </a:solidFill>
              <a:latin typeface="Corbel" pitchFamily="34" charset="0"/>
            </a:endParaRPr>
          </a:p>
        </p:txBody>
      </p:sp>
      <p:sp>
        <p:nvSpPr>
          <p:cNvPr id="17" name="Oval 16"/>
          <p:cNvSpPr/>
          <p:nvPr/>
        </p:nvSpPr>
        <p:spPr>
          <a:xfrm>
            <a:off x="2590800" y="1371600"/>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Oval 17"/>
          <p:cNvSpPr/>
          <p:nvPr/>
        </p:nvSpPr>
        <p:spPr>
          <a:xfrm>
            <a:off x="2971800" y="4648200"/>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Arc 18"/>
          <p:cNvSpPr/>
          <p:nvPr/>
        </p:nvSpPr>
        <p:spPr>
          <a:xfrm>
            <a:off x="-1524000" y="1905000"/>
            <a:ext cx="3048000" cy="3048000"/>
          </a:xfrm>
          <a:prstGeom prst="arc">
            <a:avLst>
              <a:gd name="adj1" fmla="val 16200000"/>
              <a:gd name="adj2" fmla="val 5359794"/>
            </a:avLst>
          </a:prstGeom>
          <a:solidFill>
            <a:schemeClr val="bg1">
              <a:lumMod val="95000"/>
            </a:schemeClr>
          </a:solidFill>
          <a:ln>
            <a:noFill/>
          </a:ln>
          <a:effectLst>
            <a:innerShdw blurRad="304800" dist="50800" dir="18900000">
              <a:prstClr val="black">
                <a:alpha val="14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 name="Group 24"/>
          <p:cNvGrpSpPr/>
          <p:nvPr/>
        </p:nvGrpSpPr>
        <p:grpSpPr>
          <a:xfrm rot="5400000">
            <a:off x="-3129150" y="3314700"/>
            <a:ext cx="6246420" cy="228600"/>
            <a:chOff x="-3200400" y="3314700"/>
            <a:chExt cx="6246420" cy="228600"/>
          </a:xfrm>
        </p:grpSpPr>
        <p:sp>
          <p:nvSpPr>
            <p:cNvPr id="13" name="Rounded Rectangle 12"/>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4" name="Rounded Rectangle 23"/>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
        <p:nvSpPr>
          <p:cNvPr id="15" name="Slide Number Placeholder 14"/>
          <p:cNvSpPr>
            <a:spLocks noGrp="1"/>
          </p:cNvSpPr>
          <p:nvPr>
            <p:ph type="sldNum" sz="quarter" idx="12"/>
          </p:nvPr>
        </p:nvSpPr>
        <p:spPr/>
        <p:txBody>
          <a:bodyPr/>
          <a:lstStyle/>
          <a:p>
            <a:fld id="{F4C90445-B327-496E-9B95-B2874963553C}" type="slidenum">
              <a:rPr lang="en-US" smtClean="0"/>
              <a:pPr/>
              <a:t>19</a:t>
            </a:fld>
            <a:endParaRPr lang="en-US" dirty="0"/>
          </a:p>
        </p:txBody>
      </p:sp>
      <p:sp>
        <p:nvSpPr>
          <p:cNvPr id="16" name="TextBox 15"/>
          <p:cNvSpPr txBox="1"/>
          <p:nvPr/>
        </p:nvSpPr>
        <p:spPr>
          <a:xfrm>
            <a:off x="2819400" y="152400"/>
            <a:ext cx="5257800" cy="523220"/>
          </a:xfrm>
          <a:prstGeom prst="rect">
            <a:avLst/>
          </a:prstGeom>
          <a:noFill/>
        </p:spPr>
        <p:txBody>
          <a:bodyPr wrap="square" rtlCol="0">
            <a:spAutoFit/>
          </a:bodyPr>
          <a:lstStyle/>
          <a:p>
            <a:pPr algn="ctr"/>
            <a:r>
              <a:rPr lang="en-US" sz="2800" b="1" i="1" dirty="0" smtClean="0"/>
              <a:t>FY2010 &amp; 11 </a:t>
            </a:r>
            <a:r>
              <a:rPr lang="en-US" sz="2800" b="1" i="1" dirty="0" smtClean="0"/>
              <a:t>Strategic Direction</a:t>
            </a:r>
            <a:endParaRPr lang="en-US" sz="2800" b="1" i="1"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7380000">
                                      <p:cBhvr>
                                        <p:cTn id="6" dur="1000" fill="hold"/>
                                        <p:tgtEl>
                                          <p:spTgt spid="2"/>
                                        </p:tgtEl>
                                        <p:attrNameLst>
                                          <p:attrName>r</p:attrName>
                                        </p:attrNameLst>
                                      </p:cBhvr>
                                    </p:animRot>
                                  </p:childTnLst>
                                </p:cTn>
                              </p:par>
                            </p:childTnLst>
                          </p:cTn>
                        </p:par>
                        <p:par>
                          <p:cTn id="7" fill="hold">
                            <p:stCondLst>
                              <p:cond delay="1000"/>
                            </p:stCondLst>
                            <p:childTnLst>
                              <p:par>
                                <p:cTn id="8" presetID="1" presetClass="emph" presetSubtype="2" fill="hold" nodeType="afterEffect">
                                  <p:stCondLst>
                                    <p:cond delay="0"/>
                                  </p:stCondLst>
                                  <p:childTnLst>
                                    <p:animClr clrSpc="rgb">
                                      <p:cBhvr>
                                        <p:cTn id="9" dur="500" fill="hold"/>
                                        <p:tgtEl>
                                          <p:spTgt spid="17"/>
                                        </p:tgtEl>
                                        <p:attrNameLst>
                                          <p:attrName>fillcolor</p:attrName>
                                        </p:attrNameLst>
                                      </p:cBhvr>
                                      <p:to>
                                        <a:srgbClr val="829975"/>
                                      </p:to>
                                    </p:animClr>
                                    <p:set>
                                      <p:cBhvr>
                                        <p:cTn id="10" dur="500" fill="hold"/>
                                        <p:tgtEl>
                                          <p:spTgt spid="17"/>
                                        </p:tgtEl>
                                        <p:attrNameLst>
                                          <p:attrName>fill.type</p:attrName>
                                        </p:attrNameLst>
                                      </p:cBhvr>
                                      <p:to>
                                        <p:strVal val="solid"/>
                                      </p:to>
                                    </p:set>
                                    <p:set>
                                      <p:cBhvr>
                                        <p:cTn id="11" dur="500" fill="hold"/>
                                        <p:tgtEl>
                                          <p:spTgt spid="17"/>
                                        </p:tgtEl>
                                        <p:attrNameLst>
                                          <p:attrName>fill.on</p:attrName>
                                        </p:attrNameLst>
                                      </p:cBhvr>
                                      <p:to>
                                        <p:strVal val="true"/>
                                      </p:to>
                                    </p:se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p:cBhvr>
                                        <p:cTn id="18" dur="500" fill="hold"/>
                                        <p:tgtEl>
                                          <p:spTgt spid="18"/>
                                        </p:tgtEl>
                                        <p:attrNameLst>
                                          <p:attrName>fillcolor</p:attrName>
                                        </p:attrNameLst>
                                      </p:cBhvr>
                                      <p:to>
                                        <a:srgbClr val="829975"/>
                                      </p:to>
                                    </p:animClr>
                                    <p:set>
                                      <p:cBhvr>
                                        <p:cTn id="19" dur="500" fill="hold"/>
                                        <p:tgtEl>
                                          <p:spTgt spid="18"/>
                                        </p:tgtEl>
                                        <p:attrNameLst>
                                          <p:attrName>fill.type</p:attrName>
                                        </p:attrNameLst>
                                      </p:cBhvr>
                                      <p:to>
                                        <p:strVal val="solid"/>
                                      </p:to>
                                    </p:set>
                                    <p:set>
                                      <p:cBhvr>
                                        <p:cTn id="20" dur="500" fill="hold"/>
                                        <p:tgtEl>
                                          <p:spTgt spid="18"/>
                                        </p:tgtEl>
                                        <p:attrNameLst>
                                          <p:attrName>fill.on</p:attrName>
                                        </p:attrNameLst>
                                      </p:cBhvr>
                                      <p:to>
                                        <p:strVal val="true"/>
                                      </p:to>
                                    </p:se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8" presetClass="emph" presetSubtype="0" fill="hold" nodeType="withEffect">
                                  <p:stCondLst>
                                    <p:cond delay="0"/>
                                  </p:stCondLst>
                                  <p:childTnLst>
                                    <p:animRot by="2400000">
                                      <p:cBhvr>
                                        <p:cTn id="25" dur="500" fill="hold"/>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0" y="381000"/>
            <a:ext cx="8839200" cy="1295399"/>
          </a:xfrm>
        </p:spPr>
        <p:txBody>
          <a:bodyPr>
            <a:normAutofit/>
          </a:bodyPr>
          <a:lstStyle/>
          <a:p>
            <a:r>
              <a:rPr lang="en-US" sz="3600" b="1" i="1" dirty="0" smtClean="0"/>
              <a:t>Agenda</a:t>
            </a:r>
            <a:endParaRPr lang="en-US" sz="3600" b="1" i="1" dirty="0"/>
          </a:p>
        </p:txBody>
      </p:sp>
      <p:sp>
        <p:nvSpPr>
          <p:cNvPr id="10" name="Subtitle 9"/>
          <p:cNvSpPr>
            <a:spLocks noGrp="1"/>
          </p:cNvSpPr>
          <p:nvPr>
            <p:ph type="subTitle" idx="1"/>
          </p:nvPr>
        </p:nvSpPr>
        <p:spPr>
          <a:xfrm>
            <a:off x="2286000" y="1752600"/>
            <a:ext cx="5181600" cy="3810000"/>
          </a:xfrm>
        </p:spPr>
        <p:txBody>
          <a:bodyPr>
            <a:normAutofit fontScale="92500"/>
          </a:bodyPr>
          <a:lstStyle/>
          <a:p>
            <a:pPr>
              <a:buClr>
                <a:schemeClr val="bg2">
                  <a:lumMod val="25000"/>
                </a:schemeClr>
              </a:buClr>
            </a:pPr>
            <a:endParaRPr lang="en-US" b="1" dirty="0" smtClean="0">
              <a:solidFill>
                <a:schemeClr val="tx1"/>
              </a:solidFill>
              <a:latin typeface="+mj-lt"/>
            </a:endParaRPr>
          </a:p>
          <a:p>
            <a:pPr algn="l">
              <a:buClr>
                <a:schemeClr val="bg2">
                  <a:lumMod val="25000"/>
                </a:schemeClr>
              </a:buClr>
              <a:buFont typeface="Wingdings" pitchFamily="2" charset="2"/>
              <a:buChar char="ü"/>
            </a:pPr>
            <a:r>
              <a:rPr lang="en-US" sz="3600" dirty="0" smtClean="0">
                <a:solidFill>
                  <a:schemeClr val="tx1"/>
                </a:solidFill>
              </a:rPr>
              <a:t>IT Organization &amp; Positions</a:t>
            </a:r>
          </a:p>
          <a:p>
            <a:pPr algn="l">
              <a:buClr>
                <a:schemeClr val="bg2">
                  <a:lumMod val="25000"/>
                </a:schemeClr>
              </a:buClr>
              <a:buFont typeface="Wingdings" pitchFamily="2" charset="2"/>
              <a:buChar char="ü"/>
            </a:pPr>
            <a:r>
              <a:rPr lang="en-US" sz="3600" dirty="0" smtClean="0">
                <a:solidFill>
                  <a:schemeClr val="tx1"/>
                </a:solidFill>
              </a:rPr>
              <a:t>IT Budget</a:t>
            </a:r>
          </a:p>
          <a:p>
            <a:pPr algn="l">
              <a:buClr>
                <a:schemeClr val="bg2">
                  <a:lumMod val="25000"/>
                </a:schemeClr>
              </a:buClr>
              <a:buFont typeface="Wingdings" pitchFamily="2" charset="2"/>
              <a:buChar char="ü"/>
            </a:pPr>
            <a:r>
              <a:rPr lang="en-US" sz="3600" dirty="0" smtClean="0">
                <a:solidFill>
                  <a:schemeClr val="tx1"/>
                </a:solidFill>
              </a:rPr>
              <a:t>FY2010 &amp; 2011 Projects</a:t>
            </a:r>
          </a:p>
          <a:p>
            <a:pPr algn="l">
              <a:buClr>
                <a:schemeClr val="bg2">
                  <a:lumMod val="25000"/>
                </a:schemeClr>
              </a:buClr>
              <a:buFont typeface="Wingdings" pitchFamily="2" charset="2"/>
              <a:buChar char="ü"/>
            </a:pPr>
            <a:r>
              <a:rPr lang="en-US" sz="3600" dirty="0" smtClean="0">
                <a:solidFill>
                  <a:schemeClr val="tx1"/>
                </a:solidFill>
              </a:rPr>
              <a:t>IT Awards</a:t>
            </a:r>
          </a:p>
          <a:p>
            <a:pPr algn="l">
              <a:buClr>
                <a:schemeClr val="bg2">
                  <a:lumMod val="25000"/>
                </a:schemeClr>
              </a:buClr>
              <a:buFont typeface="Wingdings" pitchFamily="2" charset="2"/>
              <a:buChar char="ü"/>
            </a:pPr>
            <a:r>
              <a:rPr lang="en-US" sz="3600" dirty="0" smtClean="0">
                <a:solidFill>
                  <a:schemeClr val="tx1"/>
                </a:solidFill>
              </a:rPr>
              <a:t>IT Strategic Direction</a:t>
            </a:r>
          </a:p>
          <a:p>
            <a:pPr algn="l">
              <a:buClr>
                <a:schemeClr val="bg2">
                  <a:lumMod val="25000"/>
                </a:schemeClr>
              </a:buClr>
              <a:buFont typeface="Wingdings" pitchFamily="2" charset="2"/>
              <a:buChar char="ü"/>
            </a:pPr>
            <a:endParaRPr lang="en-US" sz="2800" dirty="0" smtClean="0">
              <a:solidFill>
                <a:schemeClr val="tx1"/>
              </a:solidFill>
            </a:endParaRPr>
          </a:p>
          <a:p>
            <a:pPr algn="l">
              <a:buClr>
                <a:schemeClr val="bg2">
                  <a:lumMod val="25000"/>
                </a:schemeClr>
              </a:buClr>
              <a:buFont typeface="Wingdings" pitchFamily="2" charset="2"/>
              <a:buChar char="ü"/>
            </a:pPr>
            <a:endParaRPr lang="en-US" sz="2800" dirty="0" smtClean="0"/>
          </a:p>
          <a:p>
            <a:pPr algn="l"/>
            <a:endParaRPr lang="en-US" sz="3600"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2</a:t>
            </a:fld>
            <a:endParaRPr lang="en-US" dirty="0"/>
          </a:p>
        </p:txBody>
      </p:sp>
      <p:pic>
        <p:nvPicPr>
          <p:cNvPr id="5" name="Picture 3" descr="cc_letter_logo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3544" y="152400"/>
            <a:ext cx="1236662" cy="1263650"/>
          </a:xfrm>
          <a:prstGeom prst="ellipse">
            <a:avLst/>
          </a:prstGeom>
          <a:ln>
            <a:noFill/>
          </a:ln>
          <a:effectLst>
            <a:reflection blurRad="6350" stA="50000" endA="300" endPos="38500" dist="50800" dir="5400000" sy="-100000" algn="bl" rotWithShape="0"/>
            <a:softEdge rad="12700"/>
          </a:effectLst>
          <a:scene3d>
            <a:camera prst="perspectiveContrastingRightFacing" fov="5400000">
              <a:rot lat="20627071" lon="19870164" rev="535747"/>
            </a:camera>
            <a:lightRig rig="chilly" dir="t">
              <a:rot lat="0" lon="0" rev="6600000"/>
            </a:lightRig>
          </a:scene3d>
          <a:sp3d extrusionH="88900" prstMaterial="plastic">
            <a:bevelT w="101600" prst="riblet"/>
            <a:bevelB w="152400" h="50800" prst="softRound"/>
            <a:extrusionClr>
              <a:schemeClr val="accent1">
                <a:lumMod val="75000"/>
              </a:schemeClr>
            </a:extrusionClr>
            <a:contourClr>
              <a:schemeClr val="accent1">
                <a:lumMod val="75000"/>
              </a:schemeClr>
            </a:contourClr>
          </a:sp3d>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Arc 13"/>
          <p:cNvSpPr/>
          <p:nvPr/>
        </p:nvSpPr>
        <p:spPr>
          <a:xfrm>
            <a:off x="-3429001" y="1"/>
            <a:ext cx="6858002" cy="6858000"/>
          </a:xfrm>
          <a:prstGeom prst="arc">
            <a:avLst>
              <a:gd name="adj1" fmla="val 16200000"/>
              <a:gd name="adj2" fmla="val 5370932"/>
            </a:avLst>
          </a:prstGeom>
          <a:solidFill>
            <a:schemeClr val="bg1"/>
          </a:solidFill>
          <a:ln>
            <a:solidFill>
              <a:schemeClr val="bg1">
                <a:lumMod val="7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solidFill>
                <a:prstClr val="black"/>
              </a:solidFill>
            </a:endParaRPr>
          </a:p>
        </p:txBody>
      </p:sp>
      <p:sp>
        <p:nvSpPr>
          <p:cNvPr id="10" name="TextBox 9"/>
          <p:cNvSpPr txBox="1"/>
          <p:nvPr/>
        </p:nvSpPr>
        <p:spPr>
          <a:xfrm flipH="1">
            <a:off x="3429000" y="1295400"/>
            <a:ext cx="5516089" cy="1323439"/>
          </a:xfrm>
          <a:prstGeom prst="rect">
            <a:avLst/>
          </a:prstGeom>
          <a:noFill/>
        </p:spPr>
        <p:txBody>
          <a:bodyPr wrap="square" rtlCol="0">
            <a:spAutoFit/>
          </a:bodyPr>
          <a:lstStyle/>
          <a:p>
            <a:r>
              <a:rPr lang="en-US" sz="2000" b="1" u="sng" dirty="0" smtClean="0">
                <a:latin typeface="Corbel" pitchFamily="34" charset="0"/>
              </a:rPr>
              <a:t>Mobility</a:t>
            </a:r>
            <a:endParaRPr lang="en-US" sz="2000" b="1" u="sng" dirty="0" smtClean="0">
              <a:latin typeface="Corbel" pitchFamily="34" charset="0"/>
            </a:endParaRPr>
          </a:p>
          <a:p>
            <a:pPr>
              <a:buFont typeface="Arial" pitchFamily="34" charset="0"/>
              <a:buChar char="•"/>
            </a:pPr>
            <a:endParaRPr lang="en-US" sz="400" b="1" u="sng" dirty="0" smtClean="0">
              <a:latin typeface="Corbel" pitchFamily="34" charset="0"/>
            </a:endParaRPr>
          </a:p>
          <a:p>
            <a:pPr>
              <a:buFont typeface="Arial" pitchFamily="34" charset="0"/>
              <a:buChar char="•"/>
            </a:pPr>
            <a:r>
              <a:rPr lang="en-US" b="1" dirty="0" err="1" smtClean="0">
                <a:latin typeface="Corbel" pitchFamily="34" charset="0"/>
              </a:rPr>
              <a:t>.Net</a:t>
            </a:r>
            <a:r>
              <a:rPr lang="en-US" b="1" dirty="0" smtClean="0">
                <a:latin typeface="Corbel" pitchFamily="34" charset="0"/>
              </a:rPr>
              <a:t> </a:t>
            </a:r>
            <a:r>
              <a:rPr lang="en-US" dirty="0" smtClean="0">
                <a:latin typeface="Corbel" pitchFamily="34" charset="0"/>
              </a:rPr>
              <a:t>Software – allowing use of </a:t>
            </a:r>
            <a:r>
              <a:rPr lang="en-US" dirty="0" err="1" smtClean="0">
                <a:latin typeface="Corbel" pitchFamily="34" charset="0"/>
              </a:rPr>
              <a:t>iPad</a:t>
            </a:r>
            <a:r>
              <a:rPr lang="en-US" dirty="0" smtClean="0">
                <a:latin typeface="Corbel" pitchFamily="34" charset="0"/>
              </a:rPr>
              <a:t>, PDA’s, Tablets in the field to performance task</a:t>
            </a:r>
            <a:r>
              <a:rPr lang="en-US" dirty="0" smtClean="0">
                <a:latin typeface="Corbel" pitchFamily="34" charset="0"/>
              </a:rPr>
              <a:t>.</a:t>
            </a:r>
          </a:p>
          <a:p>
            <a:pPr>
              <a:buFont typeface="Arial" pitchFamily="34" charset="0"/>
              <a:buChar char="•"/>
            </a:pPr>
            <a:r>
              <a:rPr lang="en-US" sz="2000" b="1" dirty="0" smtClean="0">
                <a:latin typeface="Corbel" pitchFamily="34" charset="0"/>
              </a:rPr>
              <a:t>Mobile Workforce </a:t>
            </a:r>
            <a:r>
              <a:rPr lang="en-US" b="1" dirty="0" smtClean="0">
                <a:latin typeface="Corbel" pitchFamily="34" charset="0"/>
              </a:rPr>
              <a:t>– </a:t>
            </a:r>
            <a:r>
              <a:rPr lang="en-US" dirty="0" smtClean="0">
                <a:latin typeface="Corbel" pitchFamily="34" charset="0"/>
              </a:rPr>
              <a:t>laptops for working remotely.</a:t>
            </a:r>
            <a:endParaRPr lang="en-US" b="1" dirty="0">
              <a:latin typeface="Corbel" pitchFamily="34" charset="0"/>
            </a:endParaRPr>
          </a:p>
        </p:txBody>
      </p:sp>
      <p:sp>
        <p:nvSpPr>
          <p:cNvPr id="12" name="TextBox 11"/>
          <p:cNvSpPr txBox="1"/>
          <p:nvPr/>
        </p:nvSpPr>
        <p:spPr>
          <a:xfrm flipH="1">
            <a:off x="3574472" y="2895600"/>
            <a:ext cx="5569528" cy="1785104"/>
          </a:xfrm>
          <a:prstGeom prst="rect">
            <a:avLst/>
          </a:prstGeom>
          <a:noFill/>
        </p:spPr>
        <p:txBody>
          <a:bodyPr wrap="square" rtlCol="0">
            <a:spAutoFit/>
          </a:bodyPr>
          <a:lstStyle/>
          <a:p>
            <a:r>
              <a:rPr lang="en-US" sz="2000" b="1" u="sng" dirty="0" smtClean="0">
                <a:latin typeface="Corbel" pitchFamily="34" charset="0"/>
              </a:rPr>
              <a:t>Video/Audio</a:t>
            </a:r>
            <a:endParaRPr lang="en-US" sz="2000" b="1" u="sng" dirty="0" smtClean="0">
              <a:latin typeface="Corbel" pitchFamily="34" charset="0"/>
            </a:endParaRPr>
          </a:p>
          <a:p>
            <a:pPr>
              <a:buFont typeface="Arial" pitchFamily="34" charset="0"/>
              <a:buChar char="•"/>
            </a:pPr>
            <a:r>
              <a:rPr lang="en-US" b="1" dirty="0" smtClean="0">
                <a:latin typeface="Corbel" pitchFamily="34" charset="0"/>
              </a:rPr>
              <a:t>Centralized Content Server – </a:t>
            </a:r>
            <a:r>
              <a:rPr lang="en-US" dirty="0" smtClean="0">
                <a:latin typeface="Corbel" pitchFamily="34" charset="0"/>
              </a:rPr>
              <a:t>Standardize equipment &amp; services for managing content.</a:t>
            </a:r>
            <a:endParaRPr lang="en-US" b="1" dirty="0" smtClean="0">
              <a:latin typeface="Corbel" pitchFamily="34" charset="0"/>
            </a:endParaRPr>
          </a:p>
          <a:p>
            <a:pPr>
              <a:buFont typeface="Arial" pitchFamily="34" charset="0"/>
              <a:buChar char="•"/>
            </a:pPr>
            <a:r>
              <a:rPr lang="en-US" b="1" dirty="0" smtClean="0">
                <a:latin typeface="Corbel" pitchFamily="34" charset="0"/>
              </a:rPr>
              <a:t>Conferencing  - </a:t>
            </a:r>
            <a:r>
              <a:rPr lang="en-US" dirty="0" smtClean="0">
                <a:latin typeface="Corbel" pitchFamily="34" charset="0"/>
              </a:rPr>
              <a:t>Increase use of video conferencing to reduce travel.</a:t>
            </a:r>
          </a:p>
          <a:p>
            <a:pPr>
              <a:buFont typeface="Arial" pitchFamily="34" charset="0"/>
              <a:buChar char="•"/>
            </a:pPr>
            <a:r>
              <a:rPr lang="en-US" b="1" dirty="0" smtClean="0">
                <a:latin typeface="Corbel" pitchFamily="34" charset="0"/>
              </a:rPr>
              <a:t>Courtroom – </a:t>
            </a:r>
            <a:r>
              <a:rPr lang="en-US" dirty="0" smtClean="0">
                <a:latin typeface="Corbel" pitchFamily="34" charset="0"/>
              </a:rPr>
              <a:t>Increase use for Case Management</a:t>
            </a:r>
            <a:endParaRPr lang="en-US" b="1" dirty="0" smtClean="0">
              <a:latin typeface="Corbel" pitchFamily="34" charset="0"/>
            </a:endParaRPr>
          </a:p>
        </p:txBody>
      </p:sp>
      <p:sp>
        <p:nvSpPr>
          <p:cNvPr id="17" name="Oval 16"/>
          <p:cNvSpPr/>
          <p:nvPr/>
        </p:nvSpPr>
        <p:spPr>
          <a:xfrm>
            <a:off x="2590800" y="1371600"/>
            <a:ext cx="311727" cy="311727"/>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8" name="Oval 17"/>
          <p:cNvSpPr/>
          <p:nvPr/>
        </p:nvSpPr>
        <p:spPr>
          <a:xfrm flipV="1">
            <a:off x="3124200" y="2895600"/>
            <a:ext cx="387927" cy="450273"/>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9" name="Arc 18"/>
          <p:cNvSpPr/>
          <p:nvPr/>
        </p:nvSpPr>
        <p:spPr>
          <a:xfrm>
            <a:off x="-1524000" y="1905000"/>
            <a:ext cx="3048000" cy="3048000"/>
          </a:xfrm>
          <a:prstGeom prst="arc">
            <a:avLst>
              <a:gd name="adj1" fmla="val 16200000"/>
              <a:gd name="adj2" fmla="val 5359794"/>
            </a:avLst>
          </a:prstGeom>
          <a:solidFill>
            <a:schemeClr val="bg1">
              <a:lumMod val="95000"/>
            </a:schemeClr>
          </a:solidFill>
          <a:ln>
            <a:noFill/>
          </a:ln>
          <a:effectLst>
            <a:innerShdw blurRad="304800" dist="50800" dir="18900000">
              <a:prstClr val="black">
                <a:alpha val="14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nvGrpSpPr>
          <p:cNvPr id="2" name="Group 24"/>
          <p:cNvGrpSpPr/>
          <p:nvPr/>
        </p:nvGrpSpPr>
        <p:grpSpPr>
          <a:xfrm rot="5400000">
            <a:off x="-3129150" y="3314700"/>
            <a:ext cx="6246420" cy="228600"/>
            <a:chOff x="-3200400" y="3314700"/>
            <a:chExt cx="6246420" cy="228600"/>
          </a:xfrm>
        </p:grpSpPr>
        <p:sp>
          <p:nvSpPr>
            <p:cNvPr id="13" name="Rounded Rectangle 12"/>
            <p:cNvSpPr/>
            <p:nvPr/>
          </p:nvSpPr>
          <p:spPr>
            <a:xfrm rot="5400000">
              <a:off x="1331520" y="1828800"/>
              <a:ext cx="228600" cy="3200400"/>
            </a:xfrm>
            <a:prstGeom prst="roundRect">
              <a:avLst>
                <a:gd name="adj" fmla="val 35051"/>
              </a:avLst>
            </a:prstGeom>
            <a:solidFill>
              <a:schemeClr val="bg1">
                <a:lumMod val="85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4" name="Rounded Rectangle 23"/>
            <p:cNvSpPr/>
            <p:nvPr/>
          </p:nvSpPr>
          <p:spPr>
            <a:xfrm rot="5400000">
              <a:off x="-1714500" y="1828800"/>
              <a:ext cx="228600" cy="3200400"/>
            </a:xfrm>
            <a:prstGeom prst="roundRect">
              <a:avLst>
                <a:gd name="adj" fmla="val 35051"/>
              </a:avLst>
            </a:prstGeom>
            <a:noFill/>
            <a:ln>
              <a:noFill/>
            </a:ln>
            <a:effectLst>
              <a:outerShdw blurRad="107950" dist="12700" dir="5400000" algn="ctr">
                <a:srgbClr val="000000"/>
              </a:outerShdw>
            </a:effectLst>
            <a:scene3d>
              <a:camera prst="orthographicFront">
                <a:rot lat="0" lon="0" rev="0"/>
              </a:camera>
              <a:lightRig rig="soft" dir="t">
                <a:rot lat="0" lon="0" rev="0"/>
              </a:lightRig>
            </a:scene3d>
            <a:sp3d prstMaterial="matte">
              <a:bevelT w="63500" h="63500"/>
              <a:contourClr>
                <a:srgbClr val="FFFFFF"/>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grpSp>
      <p:sp>
        <p:nvSpPr>
          <p:cNvPr id="15" name="Slide Number Placeholder 14"/>
          <p:cNvSpPr>
            <a:spLocks noGrp="1"/>
          </p:cNvSpPr>
          <p:nvPr>
            <p:ph type="sldNum" sz="quarter" idx="12"/>
          </p:nvPr>
        </p:nvSpPr>
        <p:spPr/>
        <p:txBody>
          <a:bodyPr/>
          <a:lstStyle/>
          <a:p>
            <a:fld id="{F4C90445-B327-496E-9B95-B2874963553C}" type="slidenum">
              <a:rPr lang="en-US" smtClean="0"/>
              <a:pPr/>
              <a:t>20</a:t>
            </a:fld>
            <a:endParaRPr lang="en-US" dirty="0"/>
          </a:p>
        </p:txBody>
      </p:sp>
      <p:sp>
        <p:nvSpPr>
          <p:cNvPr id="16" name="TextBox 15"/>
          <p:cNvSpPr txBox="1"/>
          <p:nvPr/>
        </p:nvSpPr>
        <p:spPr>
          <a:xfrm>
            <a:off x="2819400" y="152400"/>
            <a:ext cx="5257800" cy="523220"/>
          </a:xfrm>
          <a:prstGeom prst="rect">
            <a:avLst/>
          </a:prstGeom>
          <a:noFill/>
        </p:spPr>
        <p:txBody>
          <a:bodyPr wrap="square" rtlCol="0">
            <a:spAutoFit/>
          </a:bodyPr>
          <a:lstStyle/>
          <a:p>
            <a:pPr algn="ctr"/>
            <a:r>
              <a:rPr lang="en-US" sz="2800" b="1" i="1" dirty="0" smtClean="0"/>
              <a:t>FY2010 &amp; 11 </a:t>
            </a:r>
            <a:r>
              <a:rPr lang="en-US" sz="2800" b="1" i="1" dirty="0" smtClean="0"/>
              <a:t>Strategic Direction</a:t>
            </a:r>
            <a:endParaRPr lang="en-US" sz="2800" b="1" i="1" dirty="0"/>
          </a:p>
        </p:txBody>
      </p:sp>
      <p:sp>
        <p:nvSpPr>
          <p:cNvPr id="20" name="Oval 19"/>
          <p:cNvSpPr/>
          <p:nvPr/>
        </p:nvSpPr>
        <p:spPr>
          <a:xfrm flipV="1">
            <a:off x="2743200" y="4953000"/>
            <a:ext cx="387927" cy="450273"/>
          </a:xfrm>
          <a:prstGeom prst="ellipse">
            <a:avLst/>
          </a:prstGeom>
          <a:solidFill>
            <a:schemeClr val="accent3">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chemeClr val="bg1"/>
            </a:contourClr>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1" name="TextBox 20"/>
          <p:cNvSpPr txBox="1"/>
          <p:nvPr/>
        </p:nvSpPr>
        <p:spPr>
          <a:xfrm flipH="1">
            <a:off x="3276600" y="4953000"/>
            <a:ext cx="5516089" cy="1015663"/>
          </a:xfrm>
          <a:prstGeom prst="rect">
            <a:avLst/>
          </a:prstGeom>
          <a:noFill/>
        </p:spPr>
        <p:txBody>
          <a:bodyPr wrap="square" rtlCol="0">
            <a:spAutoFit/>
          </a:bodyPr>
          <a:lstStyle/>
          <a:p>
            <a:r>
              <a:rPr lang="en-US" sz="2000" b="1" u="sng" dirty="0" smtClean="0">
                <a:latin typeface="Corbel" pitchFamily="34" charset="0"/>
              </a:rPr>
              <a:t>Disaster/Recovery</a:t>
            </a:r>
            <a:endParaRPr lang="en-US" sz="2000" b="1" u="sng" dirty="0" smtClean="0">
              <a:latin typeface="Corbel" pitchFamily="34" charset="0"/>
            </a:endParaRPr>
          </a:p>
          <a:p>
            <a:pPr>
              <a:buFont typeface="Arial" pitchFamily="34" charset="0"/>
              <a:buChar char="•"/>
            </a:pPr>
            <a:endParaRPr lang="en-US" sz="400" b="1" u="sng" dirty="0" smtClean="0">
              <a:latin typeface="Corbel" pitchFamily="34" charset="0"/>
            </a:endParaRPr>
          </a:p>
          <a:p>
            <a:pPr>
              <a:buFont typeface="Arial" pitchFamily="34" charset="0"/>
              <a:buChar char="•"/>
            </a:pPr>
            <a:r>
              <a:rPr lang="en-US" dirty="0" smtClean="0">
                <a:latin typeface="Corbel" pitchFamily="34" charset="0"/>
              </a:rPr>
              <a:t>Physical location, identifying critical systems, mirroring systems.</a:t>
            </a:r>
            <a:endParaRPr lang="en-US" b="1" dirty="0">
              <a:latin typeface="Corbe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withEffect">
                                  <p:stCondLst>
                                    <p:cond delay="0"/>
                                  </p:stCondLst>
                                  <p:childTnLst>
                                    <p:animRot by="-7380000">
                                      <p:cBhvr>
                                        <p:cTn id="6" dur="1000" fill="hold"/>
                                        <p:tgtEl>
                                          <p:spTgt spid="2"/>
                                        </p:tgtEl>
                                        <p:attrNameLst>
                                          <p:attrName>r</p:attrName>
                                        </p:attrNameLst>
                                      </p:cBhvr>
                                    </p:animRot>
                                  </p:childTnLst>
                                </p:cTn>
                              </p:par>
                            </p:childTnLst>
                          </p:cTn>
                        </p:par>
                        <p:par>
                          <p:cTn id="7" fill="hold">
                            <p:stCondLst>
                              <p:cond delay="1000"/>
                            </p:stCondLst>
                            <p:childTnLst>
                              <p:par>
                                <p:cTn id="8" presetID="1" presetClass="emph" presetSubtype="2" fill="hold" nodeType="afterEffect">
                                  <p:stCondLst>
                                    <p:cond delay="0"/>
                                  </p:stCondLst>
                                  <p:childTnLst>
                                    <p:animClr clrSpc="rgb">
                                      <p:cBhvr>
                                        <p:cTn id="9" dur="500" fill="hold"/>
                                        <p:tgtEl>
                                          <p:spTgt spid="17"/>
                                        </p:tgtEl>
                                        <p:attrNameLst>
                                          <p:attrName>fillcolor</p:attrName>
                                        </p:attrNameLst>
                                      </p:cBhvr>
                                      <p:to>
                                        <a:srgbClr val="829975"/>
                                      </p:to>
                                    </p:animClr>
                                    <p:set>
                                      <p:cBhvr>
                                        <p:cTn id="10" dur="500" fill="hold"/>
                                        <p:tgtEl>
                                          <p:spTgt spid="17"/>
                                        </p:tgtEl>
                                        <p:attrNameLst>
                                          <p:attrName>fill.type</p:attrName>
                                        </p:attrNameLst>
                                      </p:cBhvr>
                                      <p:to>
                                        <p:strVal val="solid"/>
                                      </p:to>
                                    </p:set>
                                    <p:set>
                                      <p:cBhvr>
                                        <p:cTn id="11" dur="500" fill="hold"/>
                                        <p:tgtEl>
                                          <p:spTgt spid="17"/>
                                        </p:tgtEl>
                                        <p:attrNameLst>
                                          <p:attrName>fill.on</p:attrName>
                                        </p:attrNameLst>
                                      </p:cBhvr>
                                      <p:to>
                                        <p:strVal val="true"/>
                                      </p:to>
                                    </p:set>
                                  </p:childTnLst>
                                </p:cTn>
                              </p:par>
                              <p:par>
                                <p:cTn id="12" presetID="10" presetClass="entr" presetSubtype="0" fill="hold" grpId="0" nodeType="with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500"/>
                                        <p:tgtEl>
                                          <p:spTgt spid="10"/>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mph" presetSubtype="2" fill="hold" nodeType="clickEffect">
                                  <p:stCondLst>
                                    <p:cond delay="0"/>
                                  </p:stCondLst>
                                  <p:childTnLst>
                                    <p:animClr clrSpc="rgb">
                                      <p:cBhvr>
                                        <p:cTn id="18" dur="500" fill="hold"/>
                                        <p:tgtEl>
                                          <p:spTgt spid="18"/>
                                        </p:tgtEl>
                                        <p:attrNameLst>
                                          <p:attrName>fillcolor</p:attrName>
                                        </p:attrNameLst>
                                      </p:cBhvr>
                                      <p:to>
                                        <a:srgbClr val="829975"/>
                                      </p:to>
                                    </p:animClr>
                                    <p:set>
                                      <p:cBhvr>
                                        <p:cTn id="19" dur="500" fill="hold"/>
                                        <p:tgtEl>
                                          <p:spTgt spid="18"/>
                                        </p:tgtEl>
                                        <p:attrNameLst>
                                          <p:attrName>fill.type</p:attrName>
                                        </p:attrNameLst>
                                      </p:cBhvr>
                                      <p:to>
                                        <p:strVal val="solid"/>
                                      </p:to>
                                    </p:set>
                                    <p:set>
                                      <p:cBhvr>
                                        <p:cTn id="20" dur="500" fill="hold"/>
                                        <p:tgtEl>
                                          <p:spTgt spid="18"/>
                                        </p:tgtEl>
                                        <p:attrNameLst>
                                          <p:attrName>fill.on</p:attrName>
                                        </p:attrNameLst>
                                      </p:cBhvr>
                                      <p:to>
                                        <p:strVal val="true"/>
                                      </p:to>
                                    </p:se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par>
                                <p:cTn id="24" presetID="8" presetClass="emph" presetSubtype="0" fill="hold" nodeType="withEffect">
                                  <p:stCondLst>
                                    <p:cond delay="0"/>
                                  </p:stCondLst>
                                  <p:childTnLst>
                                    <p:animRot by="2400000">
                                      <p:cBhvr>
                                        <p:cTn id="25" dur="500" fill="hold"/>
                                        <p:tgtEl>
                                          <p:spTgt spid="2"/>
                                        </p:tgtEl>
                                        <p:attrNameLst>
                                          <p:attrName>r</p:attrName>
                                        </p:attrNameLst>
                                      </p:cBhvr>
                                    </p:animRot>
                                  </p:childTnLst>
                                </p:cTn>
                              </p:par>
                            </p:childTnLst>
                          </p:cTn>
                        </p:par>
                      </p:childTnLst>
                    </p:cTn>
                  </p:par>
                  <p:par>
                    <p:cTn id="26" fill="hold">
                      <p:stCondLst>
                        <p:cond delay="indefinite"/>
                      </p:stCondLst>
                      <p:childTnLst>
                        <p:par>
                          <p:cTn id="27" fill="hold">
                            <p:stCondLst>
                              <p:cond delay="0"/>
                            </p:stCondLst>
                            <p:childTnLst>
                              <p:par>
                                <p:cTn id="28" presetID="1" presetClass="emph" presetSubtype="2" fill="hold" nodeType="clickEffect">
                                  <p:stCondLst>
                                    <p:cond delay="0"/>
                                  </p:stCondLst>
                                  <p:childTnLst>
                                    <p:animClr clrSpc="rgb">
                                      <p:cBhvr>
                                        <p:cTn id="29" dur="500" fill="hold"/>
                                        <p:tgtEl>
                                          <p:spTgt spid="20"/>
                                        </p:tgtEl>
                                        <p:attrNameLst>
                                          <p:attrName>fillcolor</p:attrName>
                                        </p:attrNameLst>
                                      </p:cBhvr>
                                      <p:to>
                                        <a:srgbClr val="829975"/>
                                      </p:to>
                                    </p:animClr>
                                    <p:set>
                                      <p:cBhvr>
                                        <p:cTn id="30" dur="500" fill="hold"/>
                                        <p:tgtEl>
                                          <p:spTgt spid="20"/>
                                        </p:tgtEl>
                                        <p:attrNameLst>
                                          <p:attrName>fill.type</p:attrName>
                                        </p:attrNameLst>
                                      </p:cBhvr>
                                      <p:to>
                                        <p:strVal val="solid"/>
                                      </p:to>
                                    </p:set>
                                    <p:set>
                                      <p:cBhvr>
                                        <p:cTn id="31" dur="500" fill="hold"/>
                                        <p:tgtEl>
                                          <p:spTgt spid="20"/>
                                        </p:tgtEl>
                                        <p:attrNameLst>
                                          <p:attrName>fill.on</p:attrName>
                                        </p:attrNameLst>
                                      </p:cBhvr>
                                      <p:to>
                                        <p:strVal val="true"/>
                                      </p:to>
                                    </p:set>
                                  </p:childTnLst>
                                </p:cTn>
                              </p:par>
                              <p:par>
                                <p:cTn id="32" presetID="10" presetClass="entr" presetSubtype="0" fill="hold" grpId="0" nodeType="withEffect">
                                  <p:stCondLst>
                                    <p:cond delay="0"/>
                                  </p:stCondLst>
                                  <p:childTnLst>
                                    <p:set>
                                      <p:cBhvr>
                                        <p:cTn id="33" dur="1" fill="hold">
                                          <p:stCondLst>
                                            <p:cond delay="0"/>
                                          </p:stCondLst>
                                        </p:cTn>
                                        <p:tgtEl>
                                          <p:spTgt spid="21"/>
                                        </p:tgtEl>
                                        <p:attrNameLst>
                                          <p:attrName>style.visibility</p:attrName>
                                        </p:attrNameLst>
                                      </p:cBhvr>
                                      <p:to>
                                        <p:strVal val="visible"/>
                                      </p:to>
                                    </p:set>
                                    <p:animEffect transition="in" filter="fade">
                                      <p:cBhvr>
                                        <p:cTn id="3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2" grpId="0"/>
      <p:bldP spid="21"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0" y="381000"/>
            <a:ext cx="8839200" cy="1295399"/>
          </a:xfrm>
        </p:spPr>
        <p:txBody>
          <a:bodyPr>
            <a:normAutofit/>
          </a:bodyPr>
          <a:lstStyle/>
          <a:p>
            <a:r>
              <a:rPr lang="en-US" sz="3600" b="1" i="1" dirty="0" smtClean="0"/>
              <a:t>Agenda for June 2011</a:t>
            </a:r>
            <a:endParaRPr lang="en-US" sz="3600" b="1" i="1" dirty="0"/>
          </a:p>
        </p:txBody>
      </p:sp>
      <p:sp>
        <p:nvSpPr>
          <p:cNvPr id="10" name="Subtitle 9"/>
          <p:cNvSpPr>
            <a:spLocks noGrp="1"/>
          </p:cNvSpPr>
          <p:nvPr>
            <p:ph type="subTitle" idx="1"/>
          </p:nvPr>
        </p:nvSpPr>
        <p:spPr>
          <a:xfrm>
            <a:off x="2286000" y="1752600"/>
            <a:ext cx="5181600" cy="3810000"/>
          </a:xfrm>
        </p:spPr>
        <p:txBody>
          <a:bodyPr>
            <a:normAutofit lnSpcReduction="10000"/>
          </a:bodyPr>
          <a:lstStyle/>
          <a:p>
            <a:pPr>
              <a:buClr>
                <a:schemeClr val="bg2">
                  <a:lumMod val="25000"/>
                </a:schemeClr>
              </a:buClr>
            </a:pPr>
            <a:endParaRPr lang="en-US" b="1" dirty="0" smtClean="0">
              <a:solidFill>
                <a:schemeClr val="tx1"/>
              </a:solidFill>
              <a:latin typeface="+mj-lt"/>
            </a:endParaRPr>
          </a:p>
          <a:p>
            <a:pPr algn="l">
              <a:buClr>
                <a:schemeClr val="bg2">
                  <a:lumMod val="25000"/>
                </a:schemeClr>
              </a:buClr>
              <a:buFont typeface="Wingdings" pitchFamily="2" charset="2"/>
              <a:buChar char="ü"/>
            </a:pPr>
            <a:r>
              <a:rPr lang="en-US" sz="3600" dirty="0" smtClean="0">
                <a:solidFill>
                  <a:schemeClr val="tx1"/>
                </a:solidFill>
              </a:rPr>
              <a:t>IT Performance Metrics</a:t>
            </a:r>
          </a:p>
          <a:p>
            <a:pPr algn="l">
              <a:buClr>
                <a:schemeClr val="bg2">
                  <a:lumMod val="25000"/>
                </a:schemeClr>
              </a:buClr>
              <a:buFont typeface="Wingdings" pitchFamily="2" charset="2"/>
              <a:buChar char="ü"/>
            </a:pPr>
            <a:r>
              <a:rPr lang="en-US" sz="3600" dirty="0" smtClean="0">
                <a:solidFill>
                  <a:schemeClr val="tx1"/>
                </a:solidFill>
              </a:rPr>
              <a:t>Applications Services</a:t>
            </a:r>
          </a:p>
          <a:p>
            <a:pPr algn="l">
              <a:buClr>
                <a:schemeClr val="bg2">
                  <a:lumMod val="25000"/>
                </a:schemeClr>
              </a:buClr>
              <a:buFont typeface="Wingdings" pitchFamily="2" charset="2"/>
              <a:buChar char="ü"/>
            </a:pPr>
            <a:r>
              <a:rPr lang="en-US" sz="3600" dirty="0" smtClean="0">
                <a:solidFill>
                  <a:schemeClr val="tx1"/>
                </a:solidFill>
              </a:rPr>
              <a:t>Infrastructure Update</a:t>
            </a:r>
          </a:p>
          <a:p>
            <a:pPr algn="l">
              <a:buClr>
                <a:schemeClr val="bg2">
                  <a:lumMod val="25000"/>
                </a:schemeClr>
              </a:buClr>
              <a:buFont typeface="Wingdings" pitchFamily="2" charset="2"/>
              <a:buChar char="ü"/>
            </a:pPr>
            <a:r>
              <a:rPr lang="en-US" sz="3600" dirty="0" smtClean="0">
                <a:solidFill>
                  <a:schemeClr val="tx1"/>
                </a:solidFill>
              </a:rPr>
              <a:t>FY11 Project Update</a:t>
            </a:r>
          </a:p>
          <a:p>
            <a:pPr algn="l">
              <a:buClr>
                <a:schemeClr val="bg2">
                  <a:lumMod val="25000"/>
                </a:schemeClr>
              </a:buClr>
              <a:buFont typeface="Wingdings" pitchFamily="2" charset="2"/>
              <a:buChar char="ü"/>
            </a:pPr>
            <a:r>
              <a:rPr lang="en-US" sz="3600" dirty="0" smtClean="0">
                <a:solidFill>
                  <a:schemeClr val="tx1"/>
                </a:solidFill>
              </a:rPr>
              <a:t>FY12 Plan Projects</a:t>
            </a:r>
          </a:p>
          <a:p>
            <a:pPr algn="l">
              <a:buClr>
                <a:schemeClr val="bg2">
                  <a:lumMod val="25000"/>
                </a:schemeClr>
              </a:buClr>
            </a:pPr>
            <a:endParaRPr lang="en-US" sz="2400" dirty="0" smtClean="0">
              <a:solidFill>
                <a:schemeClr val="tx1"/>
              </a:solidFill>
            </a:endParaRPr>
          </a:p>
          <a:p>
            <a:pPr algn="l">
              <a:buClr>
                <a:schemeClr val="bg2">
                  <a:lumMod val="25000"/>
                </a:schemeClr>
              </a:buClr>
              <a:buFont typeface="Wingdings" pitchFamily="2" charset="2"/>
              <a:buChar char="ü"/>
            </a:pPr>
            <a:endParaRPr lang="en-US" sz="2800" dirty="0" smtClean="0"/>
          </a:p>
          <a:p>
            <a:pPr algn="l"/>
            <a:endParaRPr lang="en-US" sz="3600"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21</a:t>
            </a:fld>
            <a:endParaRPr lang="en-US" dirty="0"/>
          </a:p>
        </p:txBody>
      </p:sp>
      <p:pic>
        <p:nvPicPr>
          <p:cNvPr id="5" name="Picture 3" descr="cc_letter_logo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3544" y="152400"/>
            <a:ext cx="1236662" cy="1263650"/>
          </a:xfrm>
          <a:prstGeom prst="ellipse">
            <a:avLst/>
          </a:prstGeom>
          <a:ln>
            <a:noFill/>
          </a:ln>
          <a:effectLst>
            <a:reflection blurRad="6350" stA="50000" endA="300" endPos="38500" dist="50800" dir="5400000" sy="-100000" algn="bl" rotWithShape="0"/>
            <a:softEdge rad="12700"/>
          </a:effectLst>
          <a:scene3d>
            <a:camera prst="perspectiveContrastingRightFacing" fov="5400000">
              <a:rot lat="20627071" lon="19870164" rev="535747"/>
            </a:camera>
            <a:lightRig rig="chilly" dir="t">
              <a:rot lat="0" lon="0" rev="6600000"/>
            </a:lightRig>
          </a:scene3d>
          <a:sp3d extrusionH="88900" prstMaterial="plastic">
            <a:bevelT w="101600" prst="riblet"/>
            <a:bevelB w="152400" h="50800" prst="softRound"/>
            <a:extrusionClr>
              <a:schemeClr val="accent1">
                <a:lumMod val="75000"/>
              </a:schemeClr>
            </a:extrusionClr>
            <a:contourClr>
              <a:schemeClr val="accent1">
                <a:lumMod val="75000"/>
              </a:schemeClr>
            </a:contourClr>
          </a:sp3d>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Placeholder 6" descr="KS110132.jpg"/>
          <p:cNvPicPr>
            <a:picLocks noGrp="1" noChangeAspect="1"/>
          </p:cNvPicPr>
          <p:nvPr>
            <p:ph type="pic" idx="1"/>
          </p:nvPr>
        </p:nvPicPr>
        <p:blipFill>
          <a:blip r:embed="rId2" cstate="print"/>
          <a:stretch>
            <a:fillRect/>
          </a:stretch>
        </p:blipFill>
        <p:spPr>
          <a:xfrm>
            <a:off x="533400" y="609600"/>
            <a:ext cx="8290889" cy="5512676"/>
          </a:xfrm>
          <a:ln>
            <a:noFill/>
          </a:ln>
        </p:spPr>
      </p:pic>
      <p:sp>
        <p:nvSpPr>
          <p:cNvPr id="8" name="Title 7"/>
          <p:cNvSpPr>
            <a:spLocks noGrp="1"/>
          </p:cNvSpPr>
          <p:nvPr>
            <p:ph type="title"/>
          </p:nvPr>
        </p:nvSpPr>
        <p:spPr>
          <a:xfrm>
            <a:off x="609600" y="5334000"/>
            <a:ext cx="5486400" cy="719138"/>
          </a:xfrm>
        </p:spPr>
        <p:txBody>
          <a:bodyPr>
            <a:normAutofit fontScale="90000"/>
          </a:bodyPr>
          <a:lstStyle/>
          <a:p>
            <a:r>
              <a:rPr lang="en-US" sz="2200" dirty="0" smtClean="0"/>
              <a:t>Collin County Information Technology</a:t>
            </a:r>
            <a:r>
              <a:rPr lang="en-US" dirty="0" smtClean="0"/>
              <a:t/>
            </a:r>
            <a:br>
              <a:rPr lang="en-US" dirty="0" smtClean="0"/>
            </a:br>
            <a:r>
              <a:rPr lang="en-US" dirty="0"/>
              <a:t> </a:t>
            </a:r>
            <a:r>
              <a:rPr lang="en-US" dirty="0" smtClean="0"/>
              <a:t> </a:t>
            </a:r>
            <a:r>
              <a:rPr lang="en-US" i="1" dirty="0" smtClean="0"/>
              <a:t>Caren Skipworth, IT Director</a:t>
            </a:r>
            <a:endParaRPr lang="en-US" i="1" dirty="0"/>
          </a:p>
        </p:txBody>
      </p:sp>
      <p:pic>
        <p:nvPicPr>
          <p:cNvPr id="6" name="Picture 5" descr="CC Logo.jpg"/>
          <p:cNvPicPr>
            <a:picLocks noChangeAspect="1"/>
          </p:cNvPicPr>
          <p:nvPr/>
        </p:nvPicPr>
        <p:blipFill>
          <a:blip r:embed="rId3" cstate="print"/>
          <a:stretch>
            <a:fillRect/>
          </a:stretch>
        </p:blipFill>
        <p:spPr>
          <a:xfrm>
            <a:off x="609600" y="685800"/>
            <a:ext cx="2010383" cy="2049294"/>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5" name="TextBox 4"/>
          <p:cNvSpPr txBox="1"/>
          <p:nvPr/>
        </p:nvSpPr>
        <p:spPr>
          <a:xfrm>
            <a:off x="3429000" y="1524000"/>
            <a:ext cx="2381101" cy="707886"/>
          </a:xfrm>
          <a:prstGeom prst="rect">
            <a:avLst/>
          </a:prstGeom>
          <a:noFill/>
        </p:spPr>
        <p:txBody>
          <a:bodyPr wrap="none" rtlCol="0">
            <a:spAutoFit/>
          </a:bodyPr>
          <a:lstStyle/>
          <a:p>
            <a:r>
              <a:rPr lang="en-US" sz="4000" b="1" dirty="0" smtClean="0"/>
              <a:t>Thank You</a:t>
            </a:r>
            <a:endParaRPr lang="en-US" sz="4000" b="1" dirty="0"/>
          </a:p>
        </p:txBody>
      </p:sp>
      <p:sp>
        <p:nvSpPr>
          <p:cNvPr id="9" name="TextBox 8"/>
          <p:cNvSpPr txBox="1"/>
          <p:nvPr/>
        </p:nvSpPr>
        <p:spPr>
          <a:xfrm>
            <a:off x="2438400" y="3276600"/>
            <a:ext cx="3017236" cy="1323439"/>
          </a:xfrm>
          <a:prstGeom prst="rect">
            <a:avLst/>
          </a:prstGeom>
          <a:noFill/>
        </p:spPr>
        <p:txBody>
          <a:bodyPr wrap="none" rtlCol="0">
            <a:spAutoFit/>
          </a:bodyPr>
          <a:lstStyle/>
          <a:p>
            <a:pPr algn="ctr"/>
            <a:r>
              <a:rPr lang="en-US" sz="4000" b="1" dirty="0" smtClean="0"/>
              <a:t>Collin County</a:t>
            </a:r>
          </a:p>
          <a:p>
            <a:pPr algn="ctr"/>
            <a:r>
              <a:rPr lang="en-US" sz="4000" b="1" dirty="0" smtClean="0"/>
              <a:t>IT</a:t>
            </a:r>
          </a:p>
        </p:txBody>
      </p:sp>
      <p:sp>
        <p:nvSpPr>
          <p:cNvPr id="11" name="Slide Number Placeholder 10"/>
          <p:cNvSpPr>
            <a:spLocks noGrp="1"/>
          </p:cNvSpPr>
          <p:nvPr>
            <p:ph type="sldNum" sz="quarter" idx="12"/>
          </p:nvPr>
        </p:nvSpPr>
        <p:spPr/>
        <p:txBody>
          <a:bodyPr/>
          <a:lstStyle/>
          <a:p>
            <a:fld id="{F4C90445-B327-496E-9B95-B2874963553C}" type="slidenum">
              <a:rPr lang="en-US" smtClean="0"/>
              <a:pPr/>
              <a:t>22</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52400" y="228601"/>
            <a:ext cx="8839200" cy="1295399"/>
          </a:xfrm>
        </p:spPr>
        <p:txBody>
          <a:bodyPr>
            <a:normAutofit/>
          </a:bodyPr>
          <a:lstStyle/>
          <a:p>
            <a:r>
              <a:rPr lang="en-US" sz="2800" b="1" i="1" dirty="0" smtClean="0"/>
              <a:t>IT Re-Organization to ITIL</a:t>
            </a:r>
            <a:br>
              <a:rPr lang="en-US" sz="2800" b="1" i="1" dirty="0" smtClean="0"/>
            </a:br>
            <a:r>
              <a:rPr lang="en-US" sz="2800" b="1" i="1" dirty="0" smtClean="0"/>
              <a:t>Fourth Year</a:t>
            </a:r>
            <a:endParaRPr lang="en-US" sz="2800" b="1" i="1" dirty="0"/>
          </a:p>
        </p:txBody>
      </p:sp>
      <p:sp>
        <p:nvSpPr>
          <p:cNvPr id="10" name="Subtitle 9"/>
          <p:cNvSpPr>
            <a:spLocks noGrp="1"/>
          </p:cNvSpPr>
          <p:nvPr>
            <p:ph type="subTitle" idx="1"/>
          </p:nvPr>
        </p:nvSpPr>
        <p:spPr>
          <a:xfrm>
            <a:off x="152400" y="1524000"/>
            <a:ext cx="8839200" cy="4724400"/>
          </a:xfrm>
        </p:spPr>
        <p:txBody>
          <a:bodyPr>
            <a:normAutofit lnSpcReduction="10000"/>
          </a:bodyPr>
          <a:lstStyle/>
          <a:p>
            <a:pPr>
              <a:buClr>
                <a:schemeClr val="bg2">
                  <a:lumMod val="25000"/>
                </a:schemeClr>
              </a:buClr>
            </a:pPr>
            <a:r>
              <a:rPr lang="en-US" sz="2800" b="1" dirty="0" smtClean="0">
                <a:solidFill>
                  <a:schemeClr val="tx1"/>
                </a:solidFill>
                <a:latin typeface="+mj-lt"/>
              </a:rPr>
              <a:t>Information Technology Infrastructure Library (ITIL)</a:t>
            </a:r>
          </a:p>
          <a:p>
            <a:pPr>
              <a:buClr>
                <a:schemeClr val="bg2">
                  <a:lumMod val="25000"/>
                </a:schemeClr>
              </a:buClr>
            </a:pPr>
            <a:endParaRPr lang="en-US" sz="2400" b="1" dirty="0" smtClean="0">
              <a:solidFill>
                <a:schemeClr val="tx1"/>
              </a:solidFill>
              <a:latin typeface="+mj-lt"/>
            </a:endParaRPr>
          </a:p>
          <a:p>
            <a:pPr algn="l">
              <a:buClr>
                <a:schemeClr val="bg2">
                  <a:lumMod val="25000"/>
                </a:schemeClr>
              </a:buClr>
              <a:buFont typeface="Wingdings" pitchFamily="2" charset="2"/>
              <a:buChar char="ü"/>
            </a:pPr>
            <a:r>
              <a:rPr lang="en-US" sz="2400" dirty="0" smtClean="0">
                <a:solidFill>
                  <a:schemeClr val="tx1"/>
                </a:solidFill>
              </a:rPr>
              <a:t>Focused on improving customer service.</a:t>
            </a:r>
          </a:p>
          <a:p>
            <a:pPr algn="l">
              <a:buClr>
                <a:schemeClr val="bg2">
                  <a:lumMod val="25000"/>
                </a:schemeClr>
              </a:buClr>
              <a:buFont typeface="Wingdings" pitchFamily="2" charset="2"/>
              <a:buChar char="ü"/>
            </a:pPr>
            <a:r>
              <a:rPr lang="en-US" sz="2400" dirty="0" smtClean="0">
                <a:solidFill>
                  <a:schemeClr val="tx1"/>
                </a:solidFill>
              </a:rPr>
              <a:t>Provides proven standards, documentation &amp; repeatable processes.</a:t>
            </a:r>
          </a:p>
          <a:p>
            <a:pPr algn="l">
              <a:buClr>
                <a:schemeClr val="bg2">
                  <a:lumMod val="25000"/>
                </a:schemeClr>
              </a:buClr>
              <a:buFont typeface="Wingdings" pitchFamily="2" charset="2"/>
              <a:buChar char="ü"/>
            </a:pPr>
            <a:r>
              <a:rPr lang="en-US" sz="2400" dirty="0" smtClean="0">
                <a:solidFill>
                  <a:schemeClr val="tx1"/>
                </a:solidFill>
              </a:rPr>
              <a:t>Follows best practices.</a:t>
            </a:r>
          </a:p>
          <a:p>
            <a:pPr algn="l">
              <a:buClr>
                <a:schemeClr val="bg2">
                  <a:lumMod val="25000"/>
                </a:schemeClr>
              </a:buClr>
              <a:buFont typeface="Wingdings" pitchFamily="2" charset="2"/>
              <a:buChar char="ü"/>
            </a:pPr>
            <a:r>
              <a:rPr lang="en-US" sz="2400" dirty="0" smtClean="0">
                <a:solidFill>
                  <a:schemeClr val="tx1"/>
                </a:solidFill>
              </a:rPr>
              <a:t>Controls future IT staff growth.</a:t>
            </a:r>
          </a:p>
          <a:p>
            <a:pPr algn="l">
              <a:buClr>
                <a:schemeClr val="bg2">
                  <a:lumMod val="25000"/>
                </a:schemeClr>
              </a:buClr>
              <a:buFont typeface="Wingdings" pitchFamily="2" charset="2"/>
              <a:buChar char="ü"/>
            </a:pPr>
            <a:r>
              <a:rPr lang="en-US" sz="2400" dirty="0" smtClean="0">
                <a:solidFill>
                  <a:schemeClr val="tx1"/>
                </a:solidFill>
              </a:rPr>
              <a:t>Uses IT resources more effectively by working smarter.</a:t>
            </a:r>
          </a:p>
          <a:p>
            <a:pPr algn="l">
              <a:buClr>
                <a:schemeClr val="bg2">
                  <a:lumMod val="25000"/>
                </a:schemeClr>
              </a:buClr>
            </a:pPr>
            <a:endParaRPr lang="en-US" sz="2400" dirty="0" smtClean="0">
              <a:solidFill>
                <a:schemeClr val="tx1"/>
              </a:solidFill>
            </a:endParaRPr>
          </a:p>
          <a:p>
            <a:pPr algn="l">
              <a:buClr>
                <a:schemeClr val="bg2">
                  <a:lumMod val="25000"/>
                </a:schemeClr>
              </a:buClr>
            </a:pPr>
            <a:endParaRPr lang="en-US" sz="2400" dirty="0" smtClean="0">
              <a:solidFill>
                <a:schemeClr val="tx1"/>
              </a:solidFill>
            </a:endParaRPr>
          </a:p>
          <a:p>
            <a:pPr>
              <a:buClr>
                <a:schemeClr val="bg2">
                  <a:lumMod val="25000"/>
                </a:schemeClr>
              </a:buClr>
            </a:pPr>
            <a:r>
              <a:rPr lang="en-US" sz="2400" b="1" dirty="0" smtClean="0">
                <a:solidFill>
                  <a:schemeClr val="tx1"/>
                </a:solidFill>
              </a:rPr>
              <a:t>Collin County being one of the 1</a:t>
            </a:r>
            <a:r>
              <a:rPr lang="en-US" sz="2400" b="1" baseline="30000" dirty="0" smtClean="0">
                <a:solidFill>
                  <a:schemeClr val="tx1"/>
                </a:solidFill>
              </a:rPr>
              <a:t>st</a:t>
            </a:r>
            <a:r>
              <a:rPr lang="en-US" sz="2400" b="1" dirty="0" smtClean="0">
                <a:solidFill>
                  <a:schemeClr val="tx1"/>
                </a:solidFill>
              </a:rPr>
              <a:t> County Governments in Texas to restructure to ITIL.</a:t>
            </a:r>
          </a:p>
          <a:p>
            <a:pPr algn="l">
              <a:buClr>
                <a:schemeClr val="bg2">
                  <a:lumMod val="25000"/>
                </a:schemeClr>
              </a:buClr>
              <a:buFont typeface="Wingdings" pitchFamily="2" charset="2"/>
              <a:buChar char="ü"/>
            </a:pPr>
            <a:endParaRPr lang="en-US" sz="2400" dirty="0" smtClean="0"/>
          </a:p>
          <a:p>
            <a:pPr algn="l"/>
            <a:endParaRPr lang="en-US"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3</a:t>
            </a:fld>
            <a:endParaRPr lang="en-US" dirty="0"/>
          </a:p>
        </p:txBody>
      </p:sp>
      <p:pic>
        <p:nvPicPr>
          <p:cNvPr id="5" name="Picture 3" descr="cc_letter_logo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3544" y="152400"/>
            <a:ext cx="1236662" cy="1263650"/>
          </a:xfrm>
          <a:prstGeom prst="ellipse">
            <a:avLst/>
          </a:prstGeom>
          <a:ln>
            <a:noFill/>
          </a:ln>
          <a:effectLst>
            <a:reflection blurRad="6350" stA="50000" endA="300" endPos="38500" dist="50800" dir="5400000" sy="-100000" algn="bl" rotWithShape="0"/>
            <a:softEdge rad="12700"/>
          </a:effectLst>
          <a:scene3d>
            <a:camera prst="perspectiveContrastingRightFacing" fov="5400000">
              <a:rot lat="20627071" lon="19870164" rev="535747"/>
            </a:camera>
            <a:lightRig rig="chilly" dir="t">
              <a:rot lat="0" lon="0" rev="6600000"/>
            </a:lightRig>
          </a:scene3d>
          <a:sp3d extrusionH="88900" prstMaterial="plastic">
            <a:bevelT w="101600" prst="riblet"/>
            <a:bevelB w="152400" h="50800" prst="softRound"/>
            <a:extrusionClr>
              <a:schemeClr val="accent1">
                <a:lumMod val="75000"/>
              </a:schemeClr>
            </a:extrusionClr>
            <a:contourClr>
              <a:schemeClr val="accent1">
                <a:lumMod val="75000"/>
              </a:schemeClr>
            </a:contourClr>
          </a:sp3d>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52400" y="228601"/>
            <a:ext cx="8839200" cy="1295399"/>
          </a:xfrm>
        </p:spPr>
        <p:txBody>
          <a:bodyPr>
            <a:normAutofit/>
          </a:bodyPr>
          <a:lstStyle/>
          <a:p>
            <a:r>
              <a:rPr lang="en-US" sz="2800" b="1" i="1" dirty="0" smtClean="0"/>
              <a:t>IT Organization - 5 Departments</a:t>
            </a:r>
            <a:endParaRPr lang="en-US" sz="2800" b="1" i="1" dirty="0"/>
          </a:p>
        </p:txBody>
      </p:sp>
      <p:sp>
        <p:nvSpPr>
          <p:cNvPr id="10" name="Subtitle 9"/>
          <p:cNvSpPr>
            <a:spLocks noGrp="1"/>
          </p:cNvSpPr>
          <p:nvPr>
            <p:ph type="subTitle" idx="1"/>
          </p:nvPr>
        </p:nvSpPr>
        <p:spPr>
          <a:xfrm>
            <a:off x="1066800" y="1676400"/>
            <a:ext cx="7543800" cy="4953000"/>
          </a:xfrm>
        </p:spPr>
        <p:txBody>
          <a:bodyPr>
            <a:noAutofit/>
          </a:bodyPr>
          <a:lstStyle/>
          <a:p>
            <a:pPr>
              <a:buClr>
                <a:schemeClr val="bg2">
                  <a:lumMod val="25000"/>
                </a:schemeClr>
              </a:buClr>
              <a:buFont typeface="Arial" pitchFamily="34" charset="0"/>
              <a:buChar char="•"/>
            </a:pPr>
            <a:r>
              <a:rPr lang="en-US" sz="2400" b="1" dirty="0" smtClean="0">
                <a:solidFill>
                  <a:schemeClr val="tx1"/>
                </a:solidFill>
                <a:latin typeface="+mj-lt"/>
              </a:rPr>
              <a:t>IT – 30 Positions &amp; 1 Intern</a:t>
            </a:r>
          </a:p>
          <a:p>
            <a:pPr>
              <a:buClr>
                <a:schemeClr val="bg2">
                  <a:lumMod val="25000"/>
                </a:schemeClr>
              </a:buClr>
            </a:pPr>
            <a:endParaRPr lang="en-US" sz="1800" b="1" dirty="0" smtClean="0">
              <a:solidFill>
                <a:schemeClr val="tx1"/>
              </a:solidFill>
              <a:latin typeface="+mj-lt"/>
            </a:endParaRPr>
          </a:p>
          <a:p>
            <a:pPr>
              <a:buClr>
                <a:schemeClr val="bg2">
                  <a:lumMod val="25000"/>
                </a:schemeClr>
              </a:buClr>
              <a:buFont typeface="Arial" pitchFamily="34" charset="0"/>
              <a:buChar char="•"/>
            </a:pPr>
            <a:r>
              <a:rPr lang="en-US" sz="2400" b="1" dirty="0" smtClean="0">
                <a:solidFill>
                  <a:schemeClr val="tx1"/>
                </a:solidFill>
                <a:latin typeface="+mj-lt"/>
              </a:rPr>
              <a:t>Telecom – 8 Positions</a:t>
            </a:r>
          </a:p>
          <a:p>
            <a:pPr>
              <a:buClr>
                <a:schemeClr val="bg2">
                  <a:lumMod val="25000"/>
                </a:schemeClr>
              </a:buClr>
            </a:pPr>
            <a:endParaRPr lang="en-US" sz="1800" b="1" dirty="0" smtClean="0">
              <a:solidFill>
                <a:schemeClr val="tx1"/>
              </a:solidFill>
              <a:latin typeface="+mj-lt"/>
            </a:endParaRPr>
          </a:p>
          <a:p>
            <a:pPr>
              <a:buClr>
                <a:schemeClr val="bg2">
                  <a:lumMod val="25000"/>
                </a:schemeClr>
              </a:buClr>
              <a:buFont typeface="Arial" pitchFamily="34" charset="0"/>
              <a:buChar char="•"/>
            </a:pPr>
            <a:r>
              <a:rPr lang="en-US" sz="2400" b="1" dirty="0" smtClean="0">
                <a:solidFill>
                  <a:schemeClr val="tx1"/>
                </a:solidFill>
                <a:latin typeface="+mj-lt"/>
              </a:rPr>
              <a:t>ERP  - 4 Positions</a:t>
            </a:r>
          </a:p>
          <a:p>
            <a:pPr>
              <a:buClr>
                <a:schemeClr val="bg2">
                  <a:lumMod val="25000"/>
                </a:schemeClr>
              </a:buClr>
            </a:pPr>
            <a:endParaRPr lang="en-US" sz="1800" b="1" dirty="0" smtClean="0">
              <a:solidFill>
                <a:schemeClr val="tx1"/>
              </a:solidFill>
              <a:latin typeface="+mj-lt"/>
            </a:endParaRPr>
          </a:p>
          <a:p>
            <a:pPr>
              <a:buClr>
                <a:schemeClr val="bg2">
                  <a:lumMod val="25000"/>
                </a:schemeClr>
              </a:buClr>
              <a:buFont typeface="Arial" pitchFamily="34" charset="0"/>
              <a:buChar char="•"/>
            </a:pPr>
            <a:r>
              <a:rPr lang="en-US" sz="2400" b="1" dirty="0" smtClean="0">
                <a:solidFill>
                  <a:schemeClr val="tx1"/>
                </a:solidFill>
                <a:latin typeface="+mj-lt"/>
              </a:rPr>
              <a:t>Records  - 9 Positions</a:t>
            </a:r>
          </a:p>
          <a:p>
            <a:pPr>
              <a:buClr>
                <a:schemeClr val="bg2">
                  <a:lumMod val="25000"/>
                </a:schemeClr>
              </a:buClr>
            </a:pPr>
            <a:endParaRPr lang="en-US" sz="1800" b="1" dirty="0" smtClean="0">
              <a:solidFill>
                <a:schemeClr val="tx1"/>
              </a:solidFill>
              <a:latin typeface="+mj-lt"/>
            </a:endParaRPr>
          </a:p>
          <a:p>
            <a:pPr>
              <a:buClr>
                <a:schemeClr val="bg2">
                  <a:lumMod val="25000"/>
                </a:schemeClr>
              </a:buClr>
              <a:buFont typeface="Arial" pitchFamily="34" charset="0"/>
              <a:buChar char="•"/>
            </a:pPr>
            <a:r>
              <a:rPr lang="en-US" sz="2400" b="1" dirty="0" smtClean="0">
                <a:solidFill>
                  <a:schemeClr val="tx1"/>
                </a:solidFill>
                <a:latin typeface="+mj-lt"/>
              </a:rPr>
              <a:t>GIS – 7 Positions &amp; 2 Interns</a:t>
            </a:r>
          </a:p>
          <a:p>
            <a:pPr>
              <a:buClr>
                <a:schemeClr val="bg2">
                  <a:lumMod val="25000"/>
                </a:schemeClr>
              </a:buClr>
            </a:pPr>
            <a:endParaRPr lang="en-US" sz="2400" b="1" dirty="0" smtClean="0">
              <a:solidFill>
                <a:schemeClr val="tx1"/>
              </a:solidFill>
              <a:latin typeface="+mj-lt"/>
            </a:endParaRPr>
          </a:p>
          <a:p>
            <a:pPr>
              <a:buClr>
                <a:schemeClr val="bg2">
                  <a:lumMod val="25000"/>
                </a:schemeClr>
              </a:buClr>
              <a:buFont typeface="Arial" pitchFamily="34" charset="0"/>
              <a:buChar char="•"/>
            </a:pPr>
            <a:r>
              <a:rPr lang="en-US" sz="2400" b="1" dirty="0" smtClean="0">
                <a:solidFill>
                  <a:schemeClr val="tx1"/>
                </a:solidFill>
                <a:latin typeface="+mj-lt"/>
              </a:rPr>
              <a:t>Total of 58 FTE – 42 Positions are Technical</a:t>
            </a:r>
          </a:p>
        </p:txBody>
      </p:sp>
      <p:sp>
        <p:nvSpPr>
          <p:cNvPr id="4" name="Slide Number Placeholder 3"/>
          <p:cNvSpPr>
            <a:spLocks noGrp="1"/>
          </p:cNvSpPr>
          <p:nvPr>
            <p:ph type="sldNum" sz="quarter" idx="12"/>
          </p:nvPr>
        </p:nvSpPr>
        <p:spPr/>
        <p:txBody>
          <a:bodyPr/>
          <a:lstStyle/>
          <a:p>
            <a:fld id="{F4C90445-B327-496E-9B95-B2874963553C}" type="slidenum">
              <a:rPr lang="en-US" smtClean="0"/>
              <a:pPr/>
              <a:t>4</a:t>
            </a:fld>
            <a:endParaRPr lang="en-US" dirty="0"/>
          </a:p>
        </p:txBody>
      </p:sp>
      <p:pic>
        <p:nvPicPr>
          <p:cNvPr id="5" name="Picture 3" descr="cc_letter_logo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3544" y="152400"/>
            <a:ext cx="1236662" cy="1263650"/>
          </a:xfrm>
          <a:prstGeom prst="ellipse">
            <a:avLst/>
          </a:prstGeom>
          <a:ln>
            <a:noFill/>
          </a:ln>
          <a:effectLst>
            <a:reflection blurRad="6350" stA="50000" endA="300" endPos="38500" dist="50800" dir="5400000" sy="-100000" algn="bl" rotWithShape="0"/>
            <a:softEdge rad="12700"/>
          </a:effectLst>
          <a:scene3d>
            <a:camera prst="perspectiveContrastingRightFacing" fov="5400000">
              <a:rot lat="20627071" lon="19870164" rev="535747"/>
            </a:camera>
            <a:lightRig rig="chilly" dir="t">
              <a:rot lat="0" lon="0" rev="6600000"/>
            </a:lightRig>
          </a:scene3d>
          <a:sp3d extrusionH="88900" prstMaterial="plastic">
            <a:bevelT w="101600" prst="riblet"/>
            <a:bevelB w="152400" h="50800" prst="softRound"/>
            <a:extrusionClr>
              <a:schemeClr val="accent1">
                <a:lumMod val="75000"/>
              </a:schemeClr>
            </a:extrusionClr>
            <a:contourClr>
              <a:schemeClr val="accent1">
                <a:lumMod val="75000"/>
              </a:schemeClr>
            </a:contourClr>
          </a:sp3d>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352800" y="0"/>
            <a:ext cx="2971800" cy="646331"/>
          </a:xfrm>
          <a:prstGeom prst="rect">
            <a:avLst/>
          </a:prstGeom>
          <a:noFill/>
        </p:spPr>
        <p:txBody>
          <a:bodyPr wrap="square" rtlCol="0">
            <a:spAutoFit/>
          </a:bodyPr>
          <a:lstStyle/>
          <a:p>
            <a:pPr algn="ctr"/>
            <a:r>
              <a:rPr lang="en-US" sz="3600" b="1" dirty="0" smtClean="0">
                <a:solidFill>
                  <a:srgbClr val="002060"/>
                </a:solidFill>
              </a:rPr>
              <a:t>FY11</a:t>
            </a:r>
            <a:endParaRPr lang="en-US" sz="3600" b="1" dirty="0">
              <a:solidFill>
                <a:srgbClr val="002060"/>
              </a:solidFill>
            </a:endParaRPr>
          </a:p>
        </p:txBody>
      </p:sp>
      <p:sp>
        <p:nvSpPr>
          <p:cNvPr id="97" name="Slide Number Placeholder 96"/>
          <p:cNvSpPr>
            <a:spLocks noGrp="1"/>
          </p:cNvSpPr>
          <p:nvPr>
            <p:ph type="sldNum" sz="quarter" idx="12"/>
          </p:nvPr>
        </p:nvSpPr>
        <p:spPr/>
        <p:txBody>
          <a:bodyPr/>
          <a:lstStyle/>
          <a:p>
            <a:fld id="{F4C90445-B327-496E-9B95-B2874963553C}" type="slidenum">
              <a:rPr lang="en-US" smtClean="0"/>
              <a:pPr/>
              <a:t>5</a:t>
            </a:fld>
            <a:endParaRPr lang="en-US" dirty="0"/>
          </a:p>
        </p:txBody>
      </p:sp>
      <p:pic>
        <p:nvPicPr>
          <p:cNvPr id="194" name="Picture 3" descr="cc_letter_logo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3544" y="152400"/>
            <a:ext cx="1236662" cy="1263650"/>
          </a:xfrm>
          <a:prstGeom prst="ellipse">
            <a:avLst/>
          </a:prstGeom>
          <a:ln>
            <a:noFill/>
          </a:ln>
          <a:effectLst>
            <a:reflection blurRad="6350" stA="50000" endA="300" endPos="38500" dist="50800" dir="5400000" sy="-100000" algn="bl" rotWithShape="0"/>
            <a:softEdge rad="12700"/>
          </a:effectLst>
          <a:scene3d>
            <a:camera prst="perspectiveContrastingRightFacing" fov="5400000">
              <a:rot lat="20627071" lon="19870164" rev="535747"/>
            </a:camera>
            <a:lightRig rig="chilly" dir="t">
              <a:rot lat="0" lon="0" rev="6600000"/>
            </a:lightRig>
          </a:scene3d>
          <a:sp3d extrusionH="88900" prstMaterial="plastic">
            <a:bevelT w="101600" prst="riblet"/>
            <a:bevelB w="152400" h="50800" prst="softRound"/>
            <a:extrusionClr>
              <a:schemeClr val="accent1">
                <a:lumMod val="75000"/>
              </a:schemeClr>
            </a:extrusionClr>
            <a:contourClr>
              <a:schemeClr val="accent1">
                <a:lumMod val="75000"/>
              </a:schemeClr>
            </a:contourClr>
          </a:sp3d>
        </p:spPr>
      </p:pic>
      <p:pic>
        <p:nvPicPr>
          <p:cNvPr id="195" name="Picture 4" descr="IT_logo_star_final"/>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152400" y="5775325"/>
            <a:ext cx="2990850" cy="1082675"/>
          </a:xfrm>
          <a:prstGeom prst="rect">
            <a:avLst/>
          </a:prstGeom>
          <a:noFill/>
          <a:ln w="9525">
            <a:noFill/>
            <a:miter lim="800000"/>
            <a:headEnd/>
            <a:tailEnd/>
          </a:ln>
          <a:effectLst>
            <a:outerShdw blurRad="50800" dist="38100" dir="5400000" algn="t" rotWithShape="0">
              <a:prstClr val="black">
                <a:alpha val="40000"/>
              </a:prstClr>
            </a:outerShdw>
          </a:effectLst>
        </p:spPr>
      </p:pic>
      <p:grpSp>
        <p:nvGrpSpPr>
          <p:cNvPr id="196" name="Group 195"/>
          <p:cNvGrpSpPr/>
          <p:nvPr/>
        </p:nvGrpSpPr>
        <p:grpSpPr>
          <a:xfrm>
            <a:off x="174625" y="609600"/>
            <a:ext cx="8740775" cy="5410200"/>
            <a:chOff x="114300" y="522288"/>
            <a:chExt cx="8969375" cy="5427662"/>
          </a:xfrm>
        </p:grpSpPr>
        <p:sp>
          <p:nvSpPr>
            <p:cNvPr id="197" name="Double Bracket 196"/>
            <p:cNvSpPr/>
            <p:nvPr/>
          </p:nvSpPr>
          <p:spPr>
            <a:xfrm>
              <a:off x="5799138" y="544513"/>
              <a:ext cx="3124200" cy="1225550"/>
            </a:xfrm>
            <a:prstGeom prst="bracketPair">
              <a:avLst>
                <a:gd name="adj" fmla="val 20155"/>
              </a:avLst>
            </a:prstGeom>
            <a:solidFill>
              <a:schemeClr val="bg2">
                <a:alpha val="75000"/>
              </a:schemeClr>
            </a:solidFill>
            <a:ln w="19050">
              <a:solidFill>
                <a:schemeClr val="accent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ln>
                  <a:solidFill>
                    <a:schemeClr val="tx1"/>
                  </a:solidFill>
                </a:ln>
              </a:endParaRPr>
            </a:p>
          </p:txBody>
        </p:sp>
        <p:sp>
          <p:nvSpPr>
            <p:cNvPr id="198" name="Rectangle 12"/>
            <p:cNvSpPr>
              <a:spLocks noChangeArrowheads="1"/>
            </p:cNvSpPr>
            <p:nvPr/>
          </p:nvSpPr>
          <p:spPr bwMode="auto">
            <a:xfrm>
              <a:off x="2632075" y="3390900"/>
              <a:ext cx="1187450"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Hamilton, Heather-4540</a:t>
              </a:r>
            </a:p>
            <a:p>
              <a:pPr algn="ctr">
                <a:defRPr/>
              </a:pPr>
              <a:r>
                <a:rPr lang="en-US" sz="700" dirty="0">
                  <a:latin typeface="Arial Narrow" pitchFamily="34" charset="0"/>
                </a:rPr>
                <a:t>Network Technician</a:t>
              </a:r>
            </a:p>
          </p:txBody>
        </p:sp>
        <p:sp>
          <p:nvSpPr>
            <p:cNvPr id="199" name="Rectangle 27"/>
            <p:cNvSpPr>
              <a:spLocks noChangeArrowheads="1"/>
            </p:cNvSpPr>
            <p:nvPr/>
          </p:nvSpPr>
          <p:spPr bwMode="auto">
            <a:xfrm>
              <a:off x="1366838" y="5443538"/>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Open – 4534</a:t>
              </a:r>
            </a:p>
            <a:p>
              <a:pPr algn="ctr">
                <a:defRPr/>
              </a:pPr>
              <a:r>
                <a:rPr lang="en-US" sz="700" dirty="0">
                  <a:latin typeface="Arial Narrow" pitchFamily="34" charset="0"/>
                </a:rPr>
                <a:t>Network Administrator (A/V)</a:t>
              </a:r>
            </a:p>
          </p:txBody>
        </p:sp>
        <p:sp>
          <p:nvSpPr>
            <p:cNvPr id="200" name="Rectangle 28"/>
            <p:cNvSpPr>
              <a:spLocks noChangeArrowheads="1"/>
            </p:cNvSpPr>
            <p:nvPr/>
          </p:nvSpPr>
          <p:spPr bwMode="auto">
            <a:xfrm>
              <a:off x="2632075" y="4568825"/>
              <a:ext cx="1187450"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Shepherd, Jake – 4540</a:t>
              </a:r>
            </a:p>
            <a:p>
              <a:pPr algn="ctr">
                <a:defRPr/>
              </a:pPr>
              <a:r>
                <a:rPr lang="en-US" sz="700" dirty="0">
                  <a:latin typeface="Arial Narrow" pitchFamily="34" charset="0"/>
                </a:rPr>
                <a:t>Network Administrator</a:t>
              </a:r>
            </a:p>
          </p:txBody>
        </p:sp>
        <p:sp>
          <p:nvSpPr>
            <p:cNvPr id="201" name="Rectangle 29"/>
            <p:cNvSpPr>
              <a:spLocks noChangeArrowheads="1"/>
            </p:cNvSpPr>
            <p:nvPr/>
          </p:nvSpPr>
          <p:spPr bwMode="auto">
            <a:xfrm>
              <a:off x="8158163" y="3641725"/>
              <a:ext cx="917575"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Kristy Duty - 5719</a:t>
              </a:r>
            </a:p>
            <a:p>
              <a:pPr algn="ctr">
                <a:defRPr/>
              </a:pPr>
              <a:r>
                <a:rPr lang="en-US" sz="700" dirty="0">
                  <a:latin typeface="Arial Narrow" pitchFamily="34" charset="0"/>
                </a:rPr>
                <a:t>Network Technician</a:t>
              </a:r>
            </a:p>
          </p:txBody>
        </p:sp>
        <p:sp>
          <p:nvSpPr>
            <p:cNvPr id="202" name="Rectangle 30"/>
            <p:cNvSpPr>
              <a:spLocks noChangeArrowheads="1"/>
            </p:cNvSpPr>
            <p:nvPr/>
          </p:nvSpPr>
          <p:spPr bwMode="auto">
            <a:xfrm>
              <a:off x="1374775" y="4867275"/>
              <a:ext cx="1187450" cy="214313"/>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Fitzgerald, Maurice – 4546</a:t>
              </a:r>
            </a:p>
            <a:p>
              <a:pPr algn="ctr">
                <a:defRPr/>
              </a:pPr>
              <a:r>
                <a:rPr lang="en-US" sz="700" dirty="0">
                  <a:latin typeface="Arial Narrow" pitchFamily="34" charset="0"/>
                </a:rPr>
                <a:t>Network Technician</a:t>
              </a:r>
            </a:p>
          </p:txBody>
        </p:sp>
        <p:sp>
          <p:nvSpPr>
            <p:cNvPr id="203" name="Rectangle 31"/>
            <p:cNvSpPr>
              <a:spLocks noChangeArrowheads="1"/>
            </p:cNvSpPr>
            <p:nvPr/>
          </p:nvSpPr>
          <p:spPr bwMode="auto">
            <a:xfrm>
              <a:off x="2633663" y="4284663"/>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endParaRPr lang="en-US" sz="800" b="1" dirty="0">
                <a:latin typeface="Arial Narrow" pitchFamily="34" charset="0"/>
              </a:endParaRPr>
            </a:p>
            <a:p>
              <a:pPr algn="ctr">
                <a:defRPr/>
              </a:pPr>
              <a:r>
                <a:rPr lang="en-US" sz="800" b="1" dirty="0">
                  <a:latin typeface="Arial Narrow" pitchFamily="34" charset="0"/>
                </a:rPr>
                <a:t>McCabe, Jason – 4540</a:t>
              </a:r>
            </a:p>
            <a:p>
              <a:pPr algn="ctr">
                <a:defRPr/>
              </a:pPr>
              <a:r>
                <a:rPr lang="en-US" sz="700" dirty="0">
                  <a:latin typeface="Arial Narrow" pitchFamily="34" charset="0"/>
                </a:rPr>
                <a:t>Network Technician</a:t>
              </a:r>
            </a:p>
            <a:p>
              <a:pPr algn="ctr">
                <a:defRPr/>
              </a:pPr>
              <a:endParaRPr lang="en-US" sz="800" b="1" dirty="0">
                <a:latin typeface="Arial Narrow" pitchFamily="34" charset="0"/>
              </a:endParaRPr>
            </a:p>
          </p:txBody>
        </p:sp>
        <p:sp>
          <p:nvSpPr>
            <p:cNvPr id="204" name="Rectangle 33"/>
            <p:cNvSpPr>
              <a:spLocks noChangeArrowheads="1"/>
            </p:cNvSpPr>
            <p:nvPr/>
          </p:nvSpPr>
          <p:spPr bwMode="auto">
            <a:xfrm>
              <a:off x="2622550" y="3105150"/>
              <a:ext cx="1187450"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Sharkey, Tim – 4540</a:t>
              </a:r>
            </a:p>
            <a:p>
              <a:pPr algn="ctr">
                <a:defRPr/>
              </a:pPr>
              <a:r>
                <a:rPr lang="en-US" sz="700" dirty="0">
                  <a:latin typeface="Arial Narrow" pitchFamily="34" charset="0"/>
                </a:rPr>
                <a:t>Network Administrator</a:t>
              </a:r>
            </a:p>
          </p:txBody>
        </p:sp>
        <p:sp>
          <p:nvSpPr>
            <p:cNvPr id="205" name="Rectangle 34"/>
            <p:cNvSpPr>
              <a:spLocks noChangeArrowheads="1"/>
            </p:cNvSpPr>
            <p:nvPr/>
          </p:nvSpPr>
          <p:spPr bwMode="auto">
            <a:xfrm>
              <a:off x="4932363" y="3114675"/>
              <a:ext cx="955675" cy="227013"/>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Fenster, Bret – 4193</a:t>
              </a:r>
            </a:p>
            <a:p>
              <a:pPr algn="ctr">
                <a:defRPr/>
              </a:pPr>
              <a:r>
                <a:rPr lang="en-US" sz="700" dirty="0">
                  <a:latin typeface="Arial Narrow" pitchFamily="34" charset="0"/>
                </a:rPr>
                <a:t>Administrator (GIS)</a:t>
              </a:r>
            </a:p>
          </p:txBody>
        </p:sp>
        <p:sp>
          <p:nvSpPr>
            <p:cNvPr id="206" name="Rectangle 35"/>
            <p:cNvSpPr>
              <a:spLocks noChangeArrowheads="1"/>
            </p:cNvSpPr>
            <p:nvPr/>
          </p:nvSpPr>
          <p:spPr bwMode="auto">
            <a:xfrm>
              <a:off x="4932363" y="3692525"/>
              <a:ext cx="965200" cy="230188"/>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Luster, Ramona – 4797</a:t>
              </a:r>
            </a:p>
            <a:p>
              <a:pPr algn="ctr">
                <a:defRPr/>
              </a:pPr>
              <a:r>
                <a:rPr lang="en-US" sz="700" dirty="0">
                  <a:latin typeface="Arial Narrow" pitchFamily="34" charset="0"/>
                </a:rPr>
                <a:t>Analyst (GIS)</a:t>
              </a:r>
            </a:p>
          </p:txBody>
        </p:sp>
        <p:sp>
          <p:nvSpPr>
            <p:cNvPr id="207" name="Rectangle 36"/>
            <p:cNvSpPr>
              <a:spLocks noChangeArrowheads="1"/>
            </p:cNvSpPr>
            <p:nvPr/>
          </p:nvSpPr>
          <p:spPr bwMode="auto">
            <a:xfrm>
              <a:off x="4913313" y="3403600"/>
              <a:ext cx="955675"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Holland, Kendall – 4621</a:t>
              </a:r>
            </a:p>
            <a:p>
              <a:pPr algn="ctr">
                <a:defRPr/>
              </a:pPr>
              <a:r>
                <a:rPr lang="en-US" sz="700" dirty="0">
                  <a:latin typeface="Arial Narrow" pitchFamily="34" charset="0"/>
                </a:rPr>
                <a:t>Administrator (GIS)</a:t>
              </a:r>
            </a:p>
          </p:txBody>
        </p:sp>
        <p:sp>
          <p:nvSpPr>
            <p:cNvPr id="208" name="Rectangle 38"/>
            <p:cNvSpPr>
              <a:spLocks noChangeArrowheads="1"/>
            </p:cNvSpPr>
            <p:nvPr/>
          </p:nvSpPr>
          <p:spPr bwMode="auto">
            <a:xfrm>
              <a:off x="4922838" y="4271963"/>
              <a:ext cx="976312" cy="2413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err="1">
                  <a:latin typeface="Arial Narrow" pitchFamily="34" charset="0"/>
                </a:rPr>
                <a:t>Voicu</a:t>
              </a:r>
              <a:r>
                <a:rPr lang="en-US" sz="800" b="1" dirty="0">
                  <a:latin typeface="Arial Narrow" pitchFamily="34" charset="0"/>
                </a:rPr>
                <a:t>, Gabi – 4160</a:t>
              </a:r>
            </a:p>
            <a:p>
              <a:pPr algn="ctr">
                <a:defRPr/>
              </a:pPr>
              <a:r>
                <a:rPr lang="en-US" sz="700" dirty="0">
                  <a:latin typeface="Arial Narrow" pitchFamily="34" charset="0"/>
                </a:rPr>
                <a:t>Application Analyst</a:t>
              </a:r>
            </a:p>
          </p:txBody>
        </p:sp>
        <p:sp>
          <p:nvSpPr>
            <p:cNvPr id="209" name="Rectangle 39"/>
            <p:cNvSpPr>
              <a:spLocks noChangeArrowheads="1"/>
            </p:cNvSpPr>
            <p:nvPr/>
          </p:nvSpPr>
          <p:spPr bwMode="auto">
            <a:xfrm>
              <a:off x="5967413" y="3095625"/>
              <a:ext cx="993775" cy="2413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Yates, Bryan- 4584</a:t>
              </a:r>
            </a:p>
            <a:p>
              <a:pPr algn="ctr">
                <a:defRPr/>
              </a:pPr>
              <a:r>
                <a:rPr lang="en-US" sz="700" b="1" dirty="0">
                  <a:latin typeface="Arial Narrow" pitchFamily="34" charset="0"/>
                </a:rPr>
                <a:t>Application Specialist </a:t>
              </a:r>
              <a:endParaRPr lang="en-US" sz="700" dirty="0">
                <a:latin typeface="Arial Narrow" pitchFamily="34" charset="0"/>
              </a:endParaRPr>
            </a:p>
          </p:txBody>
        </p:sp>
        <p:sp>
          <p:nvSpPr>
            <p:cNvPr id="210" name="Rectangle 42"/>
            <p:cNvSpPr>
              <a:spLocks noChangeArrowheads="1"/>
            </p:cNvSpPr>
            <p:nvPr/>
          </p:nvSpPr>
          <p:spPr bwMode="auto">
            <a:xfrm>
              <a:off x="3859213" y="3394075"/>
              <a:ext cx="103028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Webb, Cindy – 5563</a:t>
              </a:r>
            </a:p>
            <a:p>
              <a:pPr algn="ctr">
                <a:defRPr/>
              </a:pPr>
              <a:r>
                <a:rPr lang="en-US" sz="700" dirty="0">
                  <a:latin typeface="Arial Narrow" pitchFamily="34" charset="0"/>
                </a:rPr>
                <a:t>Administrator (Records)</a:t>
              </a:r>
            </a:p>
          </p:txBody>
        </p:sp>
        <p:sp>
          <p:nvSpPr>
            <p:cNvPr id="211" name="Rectangle 43"/>
            <p:cNvSpPr>
              <a:spLocks noChangeArrowheads="1"/>
            </p:cNvSpPr>
            <p:nvPr/>
          </p:nvSpPr>
          <p:spPr bwMode="auto">
            <a:xfrm>
              <a:off x="3868738" y="3698875"/>
              <a:ext cx="103028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Garrison, Paul – 5565</a:t>
              </a:r>
            </a:p>
            <a:p>
              <a:pPr algn="ctr">
                <a:defRPr/>
              </a:pPr>
              <a:r>
                <a:rPr lang="en-US" sz="700" dirty="0">
                  <a:latin typeface="Arial Narrow" pitchFamily="34" charset="0"/>
                </a:rPr>
                <a:t>Analyst (Records)</a:t>
              </a:r>
            </a:p>
          </p:txBody>
        </p:sp>
        <p:sp>
          <p:nvSpPr>
            <p:cNvPr id="212" name="Rectangle 44"/>
            <p:cNvSpPr>
              <a:spLocks noChangeArrowheads="1"/>
            </p:cNvSpPr>
            <p:nvPr/>
          </p:nvSpPr>
          <p:spPr bwMode="auto">
            <a:xfrm>
              <a:off x="3868738" y="3978275"/>
              <a:ext cx="1030287" cy="242888"/>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Judd, </a:t>
              </a:r>
              <a:r>
                <a:rPr lang="en-US" sz="800" b="1" dirty="0" err="1">
                  <a:latin typeface="Arial Narrow" pitchFamily="34" charset="0"/>
                </a:rPr>
                <a:t>Leilani</a:t>
              </a:r>
              <a:r>
                <a:rPr lang="en-US" sz="800" b="1" dirty="0">
                  <a:latin typeface="Arial Narrow" pitchFamily="34" charset="0"/>
                </a:rPr>
                <a:t> – 5564</a:t>
              </a:r>
            </a:p>
            <a:p>
              <a:pPr algn="ctr">
                <a:defRPr/>
              </a:pPr>
              <a:r>
                <a:rPr lang="en-US" sz="700" dirty="0">
                  <a:latin typeface="Arial Narrow" pitchFamily="34" charset="0"/>
                </a:rPr>
                <a:t>Technician (Records)</a:t>
              </a:r>
            </a:p>
          </p:txBody>
        </p:sp>
        <p:sp>
          <p:nvSpPr>
            <p:cNvPr id="213" name="Rectangle 45"/>
            <p:cNvSpPr>
              <a:spLocks noChangeArrowheads="1"/>
            </p:cNvSpPr>
            <p:nvPr/>
          </p:nvSpPr>
          <p:spPr bwMode="auto">
            <a:xfrm>
              <a:off x="3859213" y="4864100"/>
              <a:ext cx="1030287" cy="238125"/>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Parson, </a:t>
              </a:r>
              <a:r>
                <a:rPr lang="en-US" sz="800" b="1" dirty="0" err="1">
                  <a:latin typeface="Arial Narrow" pitchFamily="34" charset="0"/>
                </a:rPr>
                <a:t>L’Cena</a:t>
              </a:r>
              <a:r>
                <a:rPr lang="en-US" sz="800" b="1" dirty="0">
                  <a:latin typeface="Arial Narrow" pitchFamily="34" charset="0"/>
                </a:rPr>
                <a:t>– 5568</a:t>
              </a:r>
            </a:p>
            <a:p>
              <a:pPr algn="ctr">
                <a:defRPr/>
              </a:pPr>
              <a:r>
                <a:rPr lang="en-US" sz="700" dirty="0">
                  <a:latin typeface="Arial Narrow" pitchFamily="34" charset="0"/>
                </a:rPr>
                <a:t>Technician (Records)</a:t>
              </a:r>
            </a:p>
          </p:txBody>
        </p:sp>
        <p:sp>
          <p:nvSpPr>
            <p:cNvPr id="214" name="Rectangle 46"/>
            <p:cNvSpPr>
              <a:spLocks noChangeArrowheads="1"/>
            </p:cNvSpPr>
            <p:nvPr/>
          </p:nvSpPr>
          <p:spPr bwMode="auto">
            <a:xfrm>
              <a:off x="3859213" y="3100388"/>
              <a:ext cx="1030287" cy="2413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Robinson, Hope – 5597</a:t>
              </a:r>
            </a:p>
            <a:p>
              <a:pPr algn="ctr">
                <a:defRPr/>
              </a:pPr>
              <a:r>
                <a:rPr lang="en-US" sz="700" dirty="0">
                  <a:latin typeface="Arial Narrow" pitchFamily="34" charset="0"/>
                </a:rPr>
                <a:t>Administrator (Records)</a:t>
              </a:r>
            </a:p>
          </p:txBody>
        </p:sp>
        <p:sp>
          <p:nvSpPr>
            <p:cNvPr id="215" name="Rectangle 47"/>
            <p:cNvSpPr>
              <a:spLocks noChangeArrowheads="1"/>
            </p:cNvSpPr>
            <p:nvPr/>
          </p:nvSpPr>
          <p:spPr bwMode="auto">
            <a:xfrm>
              <a:off x="3859213" y="4294188"/>
              <a:ext cx="1030287" cy="238125"/>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Robnett, Lisa– 5133</a:t>
              </a:r>
            </a:p>
            <a:p>
              <a:pPr algn="ctr">
                <a:defRPr/>
              </a:pPr>
              <a:r>
                <a:rPr lang="en-US" sz="700" dirty="0">
                  <a:latin typeface="Arial Narrow" pitchFamily="34" charset="0"/>
                </a:rPr>
                <a:t>Analyst (Records)</a:t>
              </a:r>
              <a:endParaRPr lang="en-US" sz="800" dirty="0">
                <a:latin typeface="Arial Narrow" pitchFamily="34" charset="0"/>
              </a:endParaRPr>
            </a:p>
          </p:txBody>
        </p:sp>
        <p:sp>
          <p:nvSpPr>
            <p:cNvPr id="216" name="Rectangle 48"/>
            <p:cNvSpPr>
              <a:spLocks noChangeArrowheads="1"/>
            </p:cNvSpPr>
            <p:nvPr/>
          </p:nvSpPr>
          <p:spPr bwMode="auto">
            <a:xfrm>
              <a:off x="3868738" y="4572000"/>
              <a:ext cx="1030287" cy="23495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Abrego, Steven – 5558</a:t>
              </a:r>
            </a:p>
            <a:p>
              <a:pPr algn="ctr">
                <a:defRPr/>
              </a:pPr>
              <a:r>
                <a:rPr lang="en-US" sz="700" dirty="0">
                  <a:latin typeface="Arial Narrow" pitchFamily="34" charset="0"/>
                </a:rPr>
                <a:t>Technician (Records)</a:t>
              </a:r>
            </a:p>
          </p:txBody>
        </p:sp>
        <p:sp>
          <p:nvSpPr>
            <p:cNvPr id="217" name="Rectangle 49"/>
            <p:cNvSpPr>
              <a:spLocks noChangeArrowheads="1"/>
            </p:cNvSpPr>
            <p:nvPr/>
          </p:nvSpPr>
          <p:spPr bwMode="auto">
            <a:xfrm>
              <a:off x="5948363" y="3400425"/>
              <a:ext cx="1012825" cy="287338"/>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Harris, Ron – 4783</a:t>
              </a:r>
            </a:p>
            <a:p>
              <a:pPr algn="ctr">
                <a:defRPr/>
              </a:pPr>
              <a:r>
                <a:rPr lang="en-US" sz="700" dirty="0">
                  <a:latin typeface="Arial Narrow" pitchFamily="34" charset="0"/>
                </a:rPr>
                <a:t>Application Analyst (PS)</a:t>
              </a:r>
            </a:p>
          </p:txBody>
        </p:sp>
        <p:sp>
          <p:nvSpPr>
            <p:cNvPr id="218" name="Rectangle 50"/>
            <p:cNvSpPr>
              <a:spLocks noChangeArrowheads="1"/>
            </p:cNvSpPr>
            <p:nvPr/>
          </p:nvSpPr>
          <p:spPr bwMode="auto">
            <a:xfrm>
              <a:off x="4932363" y="4865688"/>
              <a:ext cx="966787" cy="244475"/>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Cernosek, Larry  - 4769</a:t>
              </a:r>
            </a:p>
            <a:p>
              <a:pPr algn="ctr">
                <a:defRPr/>
              </a:pPr>
              <a:r>
                <a:rPr lang="en-US" sz="700" dirty="0">
                  <a:latin typeface="Arial Narrow" pitchFamily="34" charset="0"/>
                </a:rPr>
                <a:t>Application Specialist (PS)</a:t>
              </a:r>
            </a:p>
          </p:txBody>
        </p:sp>
        <p:sp>
          <p:nvSpPr>
            <p:cNvPr id="219" name="Rectangle 51"/>
            <p:cNvSpPr>
              <a:spLocks noChangeArrowheads="1"/>
            </p:cNvSpPr>
            <p:nvPr/>
          </p:nvSpPr>
          <p:spPr bwMode="auto">
            <a:xfrm>
              <a:off x="4922838" y="5446713"/>
              <a:ext cx="966787" cy="22225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O’Brien, Aaron – 4765</a:t>
              </a:r>
            </a:p>
            <a:p>
              <a:pPr algn="ctr">
                <a:defRPr/>
              </a:pPr>
              <a:r>
                <a:rPr lang="en-US" sz="700" dirty="0">
                  <a:latin typeface="Arial Narrow" pitchFamily="34" charset="0"/>
                </a:rPr>
                <a:t>Application Administrator (DB)</a:t>
              </a:r>
            </a:p>
          </p:txBody>
        </p:sp>
        <p:sp>
          <p:nvSpPr>
            <p:cNvPr id="220" name="Rectangle 54"/>
            <p:cNvSpPr>
              <a:spLocks noChangeArrowheads="1"/>
            </p:cNvSpPr>
            <p:nvPr/>
          </p:nvSpPr>
          <p:spPr bwMode="auto">
            <a:xfrm>
              <a:off x="8164513" y="3322638"/>
              <a:ext cx="919162" cy="236537"/>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Copin, Leisa – 4666</a:t>
              </a:r>
            </a:p>
            <a:p>
              <a:pPr algn="ctr">
                <a:defRPr/>
              </a:pPr>
              <a:r>
                <a:rPr lang="en-US" sz="700" dirty="0">
                  <a:latin typeface="Arial Narrow" pitchFamily="34" charset="0"/>
                </a:rPr>
                <a:t>Business Analyst (CIJS)</a:t>
              </a:r>
            </a:p>
          </p:txBody>
        </p:sp>
        <p:sp>
          <p:nvSpPr>
            <p:cNvPr id="221" name="Rectangle 57"/>
            <p:cNvSpPr>
              <a:spLocks noChangeArrowheads="1"/>
            </p:cNvSpPr>
            <p:nvPr/>
          </p:nvSpPr>
          <p:spPr bwMode="auto">
            <a:xfrm>
              <a:off x="4913313" y="5721350"/>
              <a:ext cx="955675"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endParaRPr lang="en-US" sz="800" b="1" dirty="0">
                <a:latin typeface="Arial Narrow" pitchFamily="34" charset="0"/>
              </a:endParaRPr>
            </a:p>
            <a:p>
              <a:pPr algn="ctr">
                <a:defRPr/>
              </a:pPr>
              <a:r>
                <a:rPr lang="en-US" sz="800" b="1" dirty="0">
                  <a:latin typeface="Arial Narrow" pitchFamily="34" charset="0"/>
                </a:rPr>
                <a:t>Open– 4589</a:t>
              </a:r>
            </a:p>
            <a:p>
              <a:pPr algn="ctr">
                <a:defRPr/>
              </a:pPr>
              <a:r>
                <a:rPr lang="en-US" sz="700" dirty="0">
                  <a:latin typeface="Arial Narrow" pitchFamily="34" charset="0"/>
                </a:rPr>
                <a:t>Application Administrator</a:t>
              </a:r>
            </a:p>
            <a:p>
              <a:pPr algn="ctr">
                <a:defRPr/>
              </a:pPr>
              <a:endParaRPr lang="en-US" sz="800" b="1" dirty="0">
                <a:latin typeface="Arial Narrow" pitchFamily="34" charset="0"/>
              </a:endParaRPr>
            </a:p>
          </p:txBody>
        </p:sp>
        <p:sp>
          <p:nvSpPr>
            <p:cNvPr id="222" name="Rectangle 58"/>
            <p:cNvSpPr>
              <a:spLocks noChangeArrowheads="1"/>
            </p:cNvSpPr>
            <p:nvPr/>
          </p:nvSpPr>
          <p:spPr bwMode="auto">
            <a:xfrm>
              <a:off x="4941888" y="3990975"/>
              <a:ext cx="966787" cy="231775"/>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Whitaker, Susan – 4515</a:t>
              </a:r>
            </a:p>
            <a:p>
              <a:pPr algn="ctr">
                <a:defRPr/>
              </a:pPr>
              <a:r>
                <a:rPr lang="en-US" sz="700" dirty="0">
                  <a:latin typeface="Arial Narrow" pitchFamily="34" charset="0"/>
                </a:rPr>
                <a:t>Application Analyst (Web)</a:t>
              </a:r>
            </a:p>
          </p:txBody>
        </p:sp>
        <p:sp>
          <p:nvSpPr>
            <p:cNvPr id="223" name="Rectangle 62"/>
            <p:cNvSpPr>
              <a:spLocks noChangeArrowheads="1"/>
            </p:cNvSpPr>
            <p:nvPr/>
          </p:nvSpPr>
          <p:spPr bwMode="auto">
            <a:xfrm>
              <a:off x="123825" y="3973513"/>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Sharkey, Tim – 4560</a:t>
              </a:r>
            </a:p>
            <a:p>
              <a:pPr algn="ctr">
                <a:defRPr/>
              </a:pPr>
              <a:r>
                <a:rPr lang="en-US" sz="700" dirty="0">
                  <a:latin typeface="Arial Narrow" pitchFamily="34" charset="0"/>
                </a:rPr>
                <a:t>Network Specialist (Server)</a:t>
              </a:r>
            </a:p>
          </p:txBody>
        </p:sp>
        <p:sp>
          <p:nvSpPr>
            <p:cNvPr id="224" name="Rectangle 64"/>
            <p:cNvSpPr>
              <a:spLocks noChangeArrowheads="1"/>
            </p:cNvSpPr>
            <p:nvPr/>
          </p:nvSpPr>
          <p:spPr bwMode="auto">
            <a:xfrm>
              <a:off x="114300" y="4275138"/>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McCurdy, David – 4519</a:t>
              </a:r>
            </a:p>
            <a:p>
              <a:pPr algn="ctr">
                <a:defRPr/>
              </a:pPr>
              <a:r>
                <a:rPr lang="en-US" sz="700" dirty="0">
                  <a:latin typeface="Arial Narrow" pitchFamily="34" charset="0"/>
                </a:rPr>
                <a:t>Network Administrator</a:t>
              </a:r>
            </a:p>
          </p:txBody>
        </p:sp>
        <p:sp>
          <p:nvSpPr>
            <p:cNvPr id="225" name="Rectangle 65"/>
            <p:cNvSpPr>
              <a:spLocks noChangeArrowheads="1"/>
            </p:cNvSpPr>
            <p:nvPr/>
          </p:nvSpPr>
          <p:spPr bwMode="auto">
            <a:xfrm>
              <a:off x="114300" y="3103563"/>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Fitzgerald, Maurice - 4546</a:t>
              </a:r>
            </a:p>
            <a:p>
              <a:pPr algn="ctr">
                <a:defRPr/>
              </a:pPr>
              <a:r>
                <a:rPr lang="en-US" sz="700" dirty="0">
                  <a:latin typeface="Arial Narrow" pitchFamily="34" charset="0"/>
                </a:rPr>
                <a:t>Network Technician</a:t>
              </a:r>
            </a:p>
          </p:txBody>
        </p:sp>
        <p:sp>
          <p:nvSpPr>
            <p:cNvPr id="226" name="Rectangle 66"/>
            <p:cNvSpPr>
              <a:spLocks noChangeArrowheads="1"/>
            </p:cNvSpPr>
            <p:nvPr/>
          </p:nvSpPr>
          <p:spPr bwMode="auto">
            <a:xfrm>
              <a:off x="114300" y="4568825"/>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Springfield, Jeff – 4533</a:t>
              </a:r>
            </a:p>
            <a:p>
              <a:pPr algn="ctr">
                <a:defRPr/>
              </a:pPr>
              <a:r>
                <a:rPr lang="en-US" sz="700" dirty="0">
                  <a:latin typeface="Arial Narrow" pitchFamily="34" charset="0"/>
                </a:rPr>
                <a:t>Network  Specialist</a:t>
              </a:r>
            </a:p>
          </p:txBody>
        </p:sp>
        <p:sp>
          <p:nvSpPr>
            <p:cNvPr id="227" name="Rectangle 69"/>
            <p:cNvSpPr>
              <a:spLocks noChangeArrowheads="1"/>
            </p:cNvSpPr>
            <p:nvPr/>
          </p:nvSpPr>
          <p:spPr bwMode="auto">
            <a:xfrm>
              <a:off x="114300" y="3397250"/>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Clancy, Melinda – 4196</a:t>
              </a:r>
            </a:p>
            <a:p>
              <a:pPr algn="ctr">
                <a:defRPr/>
              </a:pPr>
              <a:r>
                <a:rPr lang="en-US" sz="700" dirty="0">
                  <a:latin typeface="Arial Narrow" pitchFamily="34" charset="0"/>
                </a:rPr>
                <a:t>Network Analyst (Voice)</a:t>
              </a:r>
            </a:p>
          </p:txBody>
        </p:sp>
        <p:sp>
          <p:nvSpPr>
            <p:cNvPr id="228" name="Rectangle 70"/>
            <p:cNvSpPr>
              <a:spLocks noChangeArrowheads="1"/>
            </p:cNvSpPr>
            <p:nvPr/>
          </p:nvSpPr>
          <p:spPr bwMode="auto">
            <a:xfrm>
              <a:off x="1403350" y="2314575"/>
              <a:ext cx="1082675" cy="276225"/>
            </a:xfrm>
            <a:prstGeom prst="rect">
              <a:avLst/>
            </a:prstGeom>
            <a:solidFill>
              <a:schemeClr val="bg1"/>
            </a:solidFill>
            <a:ln w="28575">
              <a:solidFill>
                <a:srgbClr val="3333C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Newman, Craig 4530</a:t>
              </a:r>
            </a:p>
            <a:p>
              <a:pPr algn="ctr">
                <a:defRPr/>
              </a:pPr>
              <a:r>
                <a:rPr lang="en-US" sz="700" dirty="0">
                  <a:latin typeface="Arial Narrow" pitchFamily="34" charset="0"/>
                </a:rPr>
                <a:t>Infrastructure Manager</a:t>
              </a:r>
            </a:p>
          </p:txBody>
        </p:sp>
        <p:sp>
          <p:nvSpPr>
            <p:cNvPr id="229" name="Rectangle 71"/>
            <p:cNvSpPr>
              <a:spLocks noChangeArrowheads="1"/>
            </p:cNvSpPr>
            <p:nvPr/>
          </p:nvSpPr>
          <p:spPr bwMode="auto">
            <a:xfrm>
              <a:off x="2644775" y="2324100"/>
              <a:ext cx="1189038" cy="274638"/>
            </a:xfrm>
            <a:prstGeom prst="rect">
              <a:avLst/>
            </a:prstGeom>
            <a:solidFill>
              <a:schemeClr val="bg1"/>
            </a:solidFill>
            <a:ln w="28575">
              <a:solidFill>
                <a:srgbClr val="3333C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Almendarez, Estella - 4524</a:t>
              </a:r>
            </a:p>
            <a:p>
              <a:pPr algn="ctr">
                <a:defRPr/>
              </a:pPr>
              <a:r>
                <a:rPr lang="en-US" sz="700" dirty="0">
                  <a:latin typeface="Arial Narrow" pitchFamily="34" charset="0"/>
                </a:rPr>
                <a:t>Network Operations Manager</a:t>
              </a:r>
            </a:p>
          </p:txBody>
        </p:sp>
        <p:sp>
          <p:nvSpPr>
            <p:cNvPr id="230" name="Rectangle 72"/>
            <p:cNvSpPr>
              <a:spLocks noChangeArrowheads="1"/>
            </p:cNvSpPr>
            <p:nvPr/>
          </p:nvSpPr>
          <p:spPr bwMode="auto">
            <a:xfrm>
              <a:off x="5967413" y="2676525"/>
              <a:ext cx="995362" cy="276225"/>
            </a:xfrm>
            <a:prstGeom prst="rect">
              <a:avLst/>
            </a:prstGeom>
            <a:solidFill>
              <a:schemeClr val="bg1"/>
            </a:solidFill>
            <a:ln w="28575">
              <a:solidFill>
                <a:srgbClr val="3333C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Fierro, Joe – 4585</a:t>
              </a:r>
            </a:p>
            <a:p>
              <a:pPr algn="ctr">
                <a:defRPr/>
              </a:pPr>
              <a:r>
                <a:rPr lang="en-US" sz="700" dirty="0">
                  <a:latin typeface="Arial Narrow" pitchFamily="34" charset="0"/>
                </a:rPr>
                <a:t>Applications Manager</a:t>
              </a:r>
            </a:p>
          </p:txBody>
        </p:sp>
        <p:sp>
          <p:nvSpPr>
            <p:cNvPr id="231" name="Rectangle 73"/>
            <p:cNvSpPr>
              <a:spLocks noChangeArrowheads="1"/>
            </p:cNvSpPr>
            <p:nvPr/>
          </p:nvSpPr>
          <p:spPr bwMode="auto">
            <a:xfrm>
              <a:off x="3897313" y="2655888"/>
              <a:ext cx="1187450" cy="276225"/>
            </a:xfrm>
            <a:prstGeom prst="rect">
              <a:avLst/>
            </a:prstGeom>
            <a:solidFill>
              <a:schemeClr val="bg1"/>
            </a:solidFill>
            <a:ln w="28575">
              <a:solidFill>
                <a:srgbClr val="3333C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Anderson, Margaret – 5562</a:t>
              </a:r>
            </a:p>
            <a:p>
              <a:pPr algn="ctr">
                <a:defRPr/>
              </a:pPr>
              <a:r>
                <a:rPr lang="en-US" sz="700" dirty="0">
                  <a:latin typeface="Arial Narrow" pitchFamily="34" charset="0"/>
                </a:rPr>
                <a:t>Records Manager</a:t>
              </a:r>
            </a:p>
          </p:txBody>
        </p:sp>
        <p:sp>
          <p:nvSpPr>
            <p:cNvPr id="232" name="Rectangle 74"/>
            <p:cNvSpPr>
              <a:spLocks noChangeArrowheads="1"/>
            </p:cNvSpPr>
            <p:nvPr/>
          </p:nvSpPr>
          <p:spPr bwMode="auto">
            <a:xfrm>
              <a:off x="8216900" y="2619375"/>
              <a:ext cx="830263" cy="276225"/>
            </a:xfrm>
            <a:prstGeom prst="rect">
              <a:avLst/>
            </a:prstGeom>
            <a:solidFill>
              <a:schemeClr val="bg1"/>
            </a:solidFill>
            <a:ln w="28575">
              <a:solidFill>
                <a:srgbClr val="3333C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Elliott, Greg – 4587</a:t>
              </a:r>
            </a:p>
            <a:p>
              <a:pPr algn="ctr">
                <a:defRPr/>
              </a:pPr>
              <a:r>
                <a:rPr lang="en-US" sz="700" dirty="0">
                  <a:latin typeface="Arial Narrow" pitchFamily="34" charset="0"/>
                </a:rPr>
                <a:t>Project Manager</a:t>
              </a:r>
            </a:p>
          </p:txBody>
        </p:sp>
        <p:sp>
          <p:nvSpPr>
            <p:cNvPr id="233" name="Rectangle 75"/>
            <p:cNvSpPr>
              <a:spLocks noChangeArrowheads="1"/>
            </p:cNvSpPr>
            <p:nvPr/>
          </p:nvSpPr>
          <p:spPr bwMode="auto">
            <a:xfrm>
              <a:off x="8220075" y="2974975"/>
              <a:ext cx="855663" cy="276225"/>
            </a:xfrm>
            <a:prstGeom prst="rect">
              <a:avLst/>
            </a:prstGeom>
            <a:solidFill>
              <a:schemeClr val="bg1"/>
            </a:solidFill>
            <a:ln w="28575">
              <a:solidFill>
                <a:srgbClr val="3333C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Jenkins, Mike – 4581</a:t>
              </a:r>
            </a:p>
            <a:p>
              <a:pPr algn="ctr">
                <a:defRPr/>
              </a:pPr>
              <a:r>
                <a:rPr lang="en-US" sz="700" dirty="0">
                  <a:latin typeface="Arial Narrow" pitchFamily="34" charset="0"/>
                </a:rPr>
                <a:t>Project Manager</a:t>
              </a:r>
            </a:p>
          </p:txBody>
        </p:sp>
        <p:sp>
          <p:nvSpPr>
            <p:cNvPr id="234" name="Rectangle 76"/>
            <p:cNvSpPr>
              <a:spLocks noChangeArrowheads="1"/>
            </p:cNvSpPr>
            <p:nvPr/>
          </p:nvSpPr>
          <p:spPr bwMode="auto">
            <a:xfrm>
              <a:off x="7564438" y="2008188"/>
              <a:ext cx="1189037" cy="363537"/>
            </a:xfrm>
            <a:prstGeom prst="rect">
              <a:avLst/>
            </a:prstGeom>
            <a:solidFill>
              <a:srgbClr val="CCECFF"/>
            </a:solidFill>
            <a:ln w="2857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solidFill>
                    <a:srgbClr val="002060"/>
                  </a:solidFill>
                  <a:effectLst>
                    <a:outerShdw blurRad="38100" dist="38100" dir="2700000" algn="tl">
                      <a:srgbClr val="000000">
                        <a:alpha val="43137"/>
                      </a:srgbClr>
                    </a:outerShdw>
                  </a:effectLst>
                  <a:latin typeface="Arial Narrow" pitchFamily="34" charset="0"/>
                </a:rPr>
                <a:t>Malak, Mike – 4537</a:t>
              </a:r>
            </a:p>
            <a:p>
              <a:pPr algn="ctr">
                <a:defRPr/>
              </a:pPr>
              <a:r>
                <a:rPr lang="en-US" sz="800" b="1" i="1" dirty="0">
                  <a:solidFill>
                    <a:srgbClr val="002060"/>
                  </a:solidFill>
                  <a:effectLst>
                    <a:outerShdw blurRad="38100" dist="38100" dir="2700000" algn="tl">
                      <a:srgbClr val="000000">
                        <a:alpha val="43137"/>
                      </a:srgbClr>
                    </a:outerShdw>
                  </a:effectLst>
                  <a:latin typeface="Arial Narrow" pitchFamily="34" charset="0"/>
                </a:rPr>
                <a:t>PLAN</a:t>
              </a:r>
            </a:p>
            <a:p>
              <a:pPr algn="ctr">
                <a:defRPr/>
              </a:pPr>
              <a:r>
                <a:rPr lang="en-US" sz="700" dirty="0">
                  <a:solidFill>
                    <a:srgbClr val="002060"/>
                  </a:solidFill>
                  <a:effectLst>
                    <a:outerShdw blurRad="38100" dist="38100" dir="2700000" algn="tl">
                      <a:srgbClr val="000000">
                        <a:alpha val="43137"/>
                      </a:srgbClr>
                    </a:outerShdw>
                  </a:effectLst>
                  <a:latin typeface="Arial Narrow" pitchFamily="34" charset="0"/>
                </a:rPr>
                <a:t>Senior Project Manager</a:t>
              </a:r>
            </a:p>
          </p:txBody>
        </p:sp>
        <p:sp>
          <p:nvSpPr>
            <p:cNvPr id="235" name="Rectangle 77"/>
            <p:cNvSpPr>
              <a:spLocks noChangeArrowheads="1"/>
            </p:cNvSpPr>
            <p:nvPr/>
          </p:nvSpPr>
          <p:spPr bwMode="auto">
            <a:xfrm>
              <a:off x="114300" y="2014538"/>
              <a:ext cx="1189038" cy="365125"/>
            </a:xfrm>
            <a:prstGeom prst="rect">
              <a:avLst/>
            </a:prstGeom>
            <a:solidFill>
              <a:srgbClr val="CCECFF"/>
            </a:solidFill>
            <a:ln w="2857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solidFill>
                    <a:srgbClr val="002060"/>
                  </a:solidFill>
                  <a:effectLst>
                    <a:outerShdw blurRad="38100" dist="38100" dir="2700000" algn="tl">
                      <a:srgbClr val="000000">
                        <a:alpha val="43137"/>
                      </a:srgbClr>
                    </a:outerShdw>
                  </a:effectLst>
                  <a:latin typeface="Arial Narrow" pitchFamily="34" charset="0"/>
                </a:rPr>
                <a:t>Jones, Larry – 4532</a:t>
              </a:r>
            </a:p>
            <a:p>
              <a:pPr algn="ctr">
                <a:defRPr/>
              </a:pPr>
              <a:r>
                <a:rPr lang="en-US" sz="800" b="1" i="1" dirty="0">
                  <a:solidFill>
                    <a:srgbClr val="002060"/>
                  </a:solidFill>
                  <a:effectLst>
                    <a:outerShdw blurRad="38100" dist="38100" dir="2700000" algn="tl">
                      <a:srgbClr val="000000">
                        <a:alpha val="43137"/>
                      </a:srgbClr>
                    </a:outerShdw>
                  </a:effectLst>
                  <a:latin typeface="Arial Narrow" pitchFamily="34" charset="0"/>
                </a:rPr>
                <a:t>TRANSFORM</a:t>
              </a:r>
            </a:p>
            <a:p>
              <a:pPr algn="ctr">
                <a:defRPr/>
              </a:pPr>
              <a:r>
                <a:rPr lang="en-US" sz="700" dirty="0">
                  <a:solidFill>
                    <a:srgbClr val="002060"/>
                  </a:solidFill>
                  <a:effectLst>
                    <a:outerShdw blurRad="38100" dist="38100" dir="2700000" algn="tl">
                      <a:srgbClr val="000000">
                        <a:alpha val="43137"/>
                      </a:srgbClr>
                    </a:outerShdw>
                  </a:effectLst>
                  <a:latin typeface="Arial Narrow" pitchFamily="34" charset="0"/>
                </a:rPr>
                <a:t>Senior Architect Manager</a:t>
              </a:r>
            </a:p>
          </p:txBody>
        </p:sp>
        <p:sp>
          <p:nvSpPr>
            <p:cNvPr id="236" name="Rectangle 78"/>
            <p:cNvSpPr>
              <a:spLocks noChangeArrowheads="1"/>
            </p:cNvSpPr>
            <p:nvPr/>
          </p:nvSpPr>
          <p:spPr bwMode="auto">
            <a:xfrm>
              <a:off x="7483475" y="919163"/>
              <a:ext cx="1189038" cy="228600"/>
            </a:xfrm>
            <a:prstGeom prst="rect">
              <a:avLst/>
            </a:prstGeom>
            <a:solidFill>
              <a:schemeClr val="bg1"/>
            </a:solidFill>
            <a:ln w="12700">
              <a:solidFill>
                <a:srgbClr val="CB0F3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Peterson, Kathy – 4770</a:t>
              </a:r>
            </a:p>
            <a:p>
              <a:pPr algn="ctr">
                <a:defRPr/>
              </a:pPr>
              <a:r>
                <a:rPr lang="en-US" sz="700" dirty="0">
                  <a:latin typeface="Arial Narrow" pitchFamily="34" charset="0"/>
                </a:rPr>
                <a:t>I.T. Assistant</a:t>
              </a:r>
            </a:p>
          </p:txBody>
        </p:sp>
        <p:sp>
          <p:nvSpPr>
            <p:cNvPr id="237" name="Rectangle 79"/>
            <p:cNvSpPr>
              <a:spLocks noChangeArrowheads="1"/>
            </p:cNvSpPr>
            <p:nvPr/>
          </p:nvSpPr>
          <p:spPr bwMode="auto">
            <a:xfrm>
              <a:off x="5967413" y="812800"/>
              <a:ext cx="1189037" cy="365125"/>
            </a:xfrm>
            <a:prstGeom prst="rect">
              <a:avLst/>
            </a:prstGeom>
            <a:solidFill>
              <a:srgbClr val="CCECFF"/>
            </a:solidFill>
            <a:ln w="2857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solidFill>
                    <a:srgbClr val="002060"/>
                  </a:solidFill>
                  <a:effectLst>
                    <a:outerShdw blurRad="38100" dist="38100" dir="2700000" algn="tl">
                      <a:srgbClr val="000000">
                        <a:alpha val="43137"/>
                      </a:srgbClr>
                    </a:outerShdw>
                  </a:effectLst>
                  <a:latin typeface="Arial Narrow" pitchFamily="34" charset="0"/>
                </a:rPr>
                <a:t>Zoski, Lisa – 4503</a:t>
              </a:r>
            </a:p>
            <a:p>
              <a:pPr algn="ctr">
                <a:defRPr/>
              </a:pPr>
              <a:r>
                <a:rPr lang="en-US" sz="700" dirty="0">
                  <a:solidFill>
                    <a:srgbClr val="002060"/>
                  </a:solidFill>
                  <a:effectLst>
                    <a:outerShdw blurRad="38100" dist="38100" dir="2700000" algn="tl">
                      <a:srgbClr val="000000">
                        <a:alpha val="43137"/>
                      </a:srgbClr>
                    </a:outerShdw>
                  </a:effectLst>
                  <a:latin typeface="Arial Narrow" pitchFamily="34" charset="0"/>
                </a:rPr>
                <a:t>Administrative Office Manager</a:t>
              </a:r>
            </a:p>
          </p:txBody>
        </p:sp>
        <p:sp>
          <p:nvSpPr>
            <p:cNvPr id="238" name="Rectangle 85"/>
            <p:cNvSpPr>
              <a:spLocks noChangeArrowheads="1"/>
            </p:cNvSpPr>
            <p:nvPr/>
          </p:nvSpPr>
          <p:spPr bwMode="auto">
            <a:xfrm>
              <a:off x="4305300" y="2019300"/>
              <a:ext cx="1187450" cy="365125"/>
            </a:xfrm>
            <a:prstGeom prst="rect">
              <a:avLst/>
            </a:prstGeom>
            <a:solidFill>
              <a:srgbClr val="CCECFF"/>
            </a:solidFill>
            <a:ln w="2857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solidFill>
                    <a:srgbClr val="002060"/>
                  </a:solidFill>
                  <a:effectLst>
                    <a:outerShdw blurRad="38100" dist="38100" dir="2700000" algn="tl">
                      <a:srgbClr val="000000">
                        <a:alpha val="43137"/>
                      </a:srgbClr>
                    </a:outerShdw>
                  </a:effectLst>
                  <a:latin typeface="Arial Narrow" pitchFamily="34" charset="0"/>
                </a:rPr>
                <a:t>Nolan, Tim – 4588</a:t>
              </a:r>
            </a:p>
            <a:p>
              <a:pPr algn="ctr">
                <a:defRPr/>
              </a:pPr>
              <a:r>
                <a:rPr lang="en-US" sz="800" b="1" i="1" dirty="0">
                  <a:solidFill>
                    <a:srgbClr val="002060"/>
                  </a:solidFill>
                  <a:effectLst>
                    <a:outerShdw blurRad="38100" dist="38100" dir="2700000" algn="tl">
                      <a:srgbClr val="000000">
                        <a:alpha val="43137"/>
                      </a:srgbClr>
                    </a:outerShdw>
                  </a:effectLst>
                  <a:latin typeface="Arial Narrow" pitchFamily="34" charset="0"/>
                </a:rPr>
                <a:t>BUILD</a:t>
              </a:r>
            </a:p>
            <a:p>
              <a:pPr algn="ctr">
                <a:defRPr/>
              </a:pPr>
              <a:r>
                <a:rPr lang="en-US" sz="700" dirty="0">
                  <a:solidFill>
                    <a:srgbClr val="002060"/>
                  </a:solidFill>
                  <a:effectLst>
                    <a:outerShdw blurRad="38100" dist="38100" dir="2700000" algn="tl">
                      <a:srgbClr val="000000">
                        <a:alpha val="43137"/>
                      </a:srgbClr>
                    </a:outerShdw>
                  </a:effectLst>
                  <a:latin typeface="Arial Narrow" pitchFamily="34" charset="0"/>
                </a:rPr>
                <a:t>Senior Applications Manager</a:t>
              </a:r>
            </a:p>
          </p:txBody>
        </p:sp>
        <p:sp>
          <p:nvSpPr>
            <p:cNvPr id="239" name="Rectangle 88"/>
            <p:cNvSpPr>
              <a:spLocks noChangeArrowheads="1"/>
            </p:cNvSpPr>
            <p:nvPr/>
          </p:nvSpPr>
          <p:spPr bwMode="auto">
            <a:xfrm>
              <a:off x="6289675" y="2008188"/>
              <a:ext cx="1189038" cy="365125"/>
            </a:xfrm>
            <a:prstGeom prst="rect">
              <a:avLst/>
            </a:prstGeom>
            <a:solidFill>
              <a:srgbClr val="CCECFF"/>
            </a:solidFill>
            <a:ln w="2857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solidFill>
                    <a:srgbClr val="002060"/>
                  </a:solidFill>
                  <a:effectLst>
                    <a:outerShdw blurRad="38100" dist="38100" dir="2700000" algn="tl">
                      <a:srgbClr val="000000">
                        <a:alpha val="43137"/>
                      </a:srgbClr>
                    </a:outerShdw>
                  </a:effectLst>
                  <a:latin typeface="Arial Narrow" pitchFamily="34" charset="0"/>
                </a:rPr>
                <a:t>Divers, Christina – 4528</a:t>
              </a:r>
            </a:p>
            <a:p>
              <a:pPr algn="ctr">
                <a:defRPr/>
              </a:pPr>
              <a:r>
                <a:rPr lang="en-US" sz="800" b="1" i="1" dirty="0">
                  <a:solidFill>
                    <a:srgbClr val="002060"/>
                  </a:solidFill>
                  <a:effectLst>
                    <a:outerShdw blurRad="38100" dist="38100" dir="2700000" algn="tl">
                      <a:srgbClr val="000000">
                        <a:alpha val="43137"/>
                      </a:srgbClr>
                    </a:outerShdw>
                  </a:effectLst>
                  <a:latin typeface="Arial Narrow" pitchFamily="34" charset="0"/>
                </a:rPr>
                <a:t>Security</a:t>
              </a:r>
            </a:p>
            <a:p>
              <a:pPr algn="ctr">
                <a:defRPr/>
              </a:pPr>
              <a:r>
                <a:rPr lang="en-US" sz="700" dirty="0">
                  <a:solidFill>
                    <a:srgbClr val="002060"/>
                  </a:solidFill>
                  <a:effectLst>
                    <a:outerShdw blurRad="38100" dist="38100" dir="2700000" algn="tl">
                      <a:srgbClr val="000000">
                        <a:alpha val="43137"/>
                      </a:srgbClr>
                    </a:outerShdw>
                  </a:effectLst>
                  <a:latin typeface="Arial Narrow" pitchFamily="34" charset="0"/>
                </a:rPr>
                <a:t>Senior Operations Manager</a:t>
              </a:r>
            </a:p>
          </p:txBody>
        </p:sp>
        <p:sp>
          <p:nvSpPr>
            <p:cNvPr id="240" name="Rectangle 89"/>
            <p:cNvSpPr>
              <a:spLocks noChangeArrowheads="1"/>
            </p:cNvSpPr>
            <p:nvPr/>
          </p:nvSpPr>
          <p:spPr bwMode="auto">
            <a:xfrm>
              <a:off x="3041650" y="1370013"/>
              <a:ext cx="1189038" cy="304800"/>
            </a:xfrm>
            <a:prstGeom prst="rect">
              <a:avLst/>
            </a:prstGeom>
            <a:solidFill>
              <a:srgbClr val="CCECFF"/>
            </a:solidFill>
            <a:ln w="2857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solidFill>
                    <a:srgbClr val="002060"/>
                  </a:solidFill>
                  <a:effectLst>
                    <a:outerShdw blurRad="38100" dist="38100" dir="2700000" algn="tl">
                      <a:srgbClr val="000000">
                        <a:alpha val="43137"/>
                      </a:srgbClr>
                    </a:outerShdw>
                  </a:effectLst>
                  <a:latin typeface="Arial Narrow" pitchFamily="34" charset="0"/>
                </a:rPr>
                <a:t>Saetre, Lanette – 4555</a:t>
              </a:r>
            </a:p>
            <a:p>
              <a:pPr algn="ctr">
                <a:defRPr/>
              </a:pPr>
              <a:r>
                <a:rPr lang="en-US" sz="700" dirty="0">
                  <a:solidFill>
                    <a:srgbClr val="002060"/>
                  </a:solidFill>
                  <a:effectLst>
                    <a:outerShdw blurRad="38100" dist="38100" dir="2700000" algn="tl">
                      <a:srgbClr val="000000">
                        <a:alpha val="43137"/>
                      </a:srgbClr>
                    </a:outerShdw>
                  </a:effectLst>
                  <a:latin typeface="Arial Narrow" pitchFamily="34" charset="0"/>
                </a:rPr>
                <a:t>IT Assistant Director</a:t>
              </a:r>
            </a:p>
          </p:txBody>
        </p:sp>
        <p:sp>
          <p:nvSpPr>
            <p:cNvPr id="241" name="Rectangle 18"/>
            <p:cNvSpPr>
              <a:spLocks noChangeArrowheads="1"/>
            </p:cNvSpPr>
            <p:nvPr/>
          </p:nvSpPr>
          <p:spPr bwMode="auto">
            <a:xfrm>
              <a:off x="1376363" y="3400425"/>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Grounds, Bobby – 4560</a:t>
              </a:r>
            </a:p>
            <a:p>
              <a:pPr algn="ctr">
                <a:defRPr/>
              </a:pPr>
              <a:r>
                <a:rPr lang="en-US" sz="700" dirty="0">
                  <a:latin typeface="Arial Narrow" pitchFamily="34" charset="0"/>
                </a:rPr>
                <a:t>Network Specialist (Server)</a:t>
              </a:r>
            </a:p>
          </p:txBody>
        </p:sp>
        <p:sp>
          <p:nvSpPr>
            <p:cNvPr id="242" name="Rectangle 19"/>
            <p:cNvSpPr>
              <a:spLocks noChangeArrowheads="1"/>
            </p:cNvSpPr>
            <p:nvPr/>
          </p:nvSpPr>
          <p:spPr bwMode="auto">
            <a:xfrm>
              <a:off x="1376363" y="3095625"/>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Stone, Casey – 4454</a:t>
              </a:r>
            </a:p>
            <a:p>
              <a:pPr algn="ctr">
                <a:defRPr/>
              </a:pPr>
              <a:r>
                <a:rPr lang="en-US" sz="650" dirty="0">
                  <a:latin typeface="Arial Narrow" pitchFamily="34" charset="0"/>
                </a:rPr>
                <a:t>Network Analyst (Web, Exchange)</a:t>
              </a:r>
            </a:p>
          </p:txBody>
        </p:sp>
        <p:sp>
          <p:nvSpPr>
            <p:cNvPr id="243" name="Rectangle 20"/>
            <p:cNvSpPr>
              <a:spLocks noChangeArrowheads="1"/>
            </p:cNvSpPr>
            <p:nvPr/>
          </p:nvSpPr>
          <p:spPr bwMode="auto">
            <a:xfrm>
              <a:off x="1366838" y="3976688"/>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McCurdy, David – 4519</a:t>
              </a:r>
            </a:p>
            <a:p>
              <a:pPr algn="ctr">
                <a:defRPr/>
              </a:pPr>
              <a:r>
                <a:rPr lang="en-US" sz="700" dirty="0">
                  <a:latin typeface="Arial Narrow" pitchFamily="34" charset="0"/>
                </a:rPr>
                <a:t>Network Analyst (Server)</a:t>
              </a:r>
            </a:p>
          </p:txBody>
        </p:sp>
        <p:sp>
          <p:nvSpPr>
            <p:cNvPr id="244" name="Rectangle 21"/>
            <p:cNvSpPr>
              <a:spLocks noChangeArrowheads="1"/>
            </p:cNvSpPr>
            <p:nvPr/>
          </p:nvSpPr>
          <p:spPr bwMode="auto">
            <a:xfrm>
              <a:off x="1366838" y="4564063"/>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Springfield, Jeff – 4533</a:t>
              </a:r>
            </a:p>
            <a:p>
              <a:pPr algn="ctr">
                <a:defRPr/>
              </a:pPr>
              <a:r>
                <a:rPr lang="en-US" sz="600" dirty="0">
                  <a:latin typeface="Arial Narrow" pitchFamily="34" charset="0"/>
                </a:rPr>
                <a:t>Network Specialist (Network, Security)</a:t>
              </a:r>
            </a:p>
          </p:txBody>
        </p:sp>
        <p:sp>
          <p:nvSpPr>
            <p:cNvPr id="245" name="Rectangle 22"/>
            <p:cNvSpPr>
              <a:spLocks noChangeArrowheads="1"/>
            </p:cNvSpPr>
            <p:nvPr/>
          </p:nvSpPr>
          <p:spPr bwMode="auto">
            <a:xfrm>
              <a:off x="2641600" y="3687763"/>
              <a:ext cx="1187450"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Lally, Joyce – 4538</a:t>
              </a:r>
            </a:p>
            <a:p>
              <a:pPr algn="ctr">
                <a:defRPr/>
              </a:pPr>
              <a:r>
                <a:rPr lang="en-US" sz="700" dirty="0">
                  <a:latin typeface="Arial Narrow" pitchFamily="34" charset="0"/>
                </a:rPr>
                <a:t>Technician Analyst</a:t>
              </a:r>
            </a:p>
          </p:txBody>
        </p:sp>
        <p:sp>
          <p:nvSpPr>
            <p:cNvPr id="246" name="Rectangle 23"/>
            <p:cNvSpPr>
              <a:spLocks noChangeArrowheads="1"/>
            </p:cNvSpPr>
            <p:nvPr/>
          </p:nvSpPr>
          <p:spPr bwMode="auto">
            <a:xfrm>
              <a:off x="1366838" y="4278313"/>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Clancy, Melinda – 4196</a:t>
              </a:r>
            </a:p>
            <a:p>
              <a:pPr algn="ctr">
                <a:defRPr/>
              </a:pPr>
              <a:r>
                <a:rPr lang="en-US" sz="700" dirty="0">
                  <a:latin typeface="Arial Narrow" pitchFamily="34" charset="0"/>
                </a:rPr>
                <a:t>Network Analyst (Voice) </a:t>
              </a:r>
            </a:p>
          </p:txBody>
        </p:sp>
        <p:sp>
          <p:nvSpPr>
            <p:cNvPr id="247" name="Rectangle 24"/>
            <p:cNvSpPr>
              <a:spLocks noChangeArrowheads="1"/>
            </p:cNvSpPr>
            <p:nvPr/>
          </p:nvSpPr>
          <p:spPr bwMode="auto">
            <a:xfrm>
              <a:off x="1376363" y="5138738"/>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Bush, Mike – 4197</a:t>
              </a:r>
            </a:p>
            <a:p>
              <a:pPr algn="ctr">
                <a:defRPr/>
              </a:pPr>
              <a:r>
                <a:rPr lang="en-US" sz="700" dirty="0">
                  <a:latin typeface="Arial Narrow" pitchFamily="34" charset="0"/>
                </a:rPr>
                <a:t>Service Technician (Network)</a:t>
              </a:r>
            </a:p>
          </p:txBody>
        </p:sp>
        <p:sp>
          <p:nvSpPr>
            <p:cNvPr id="248" name="Rectangle 52"/>
            <p:cNvSpPr>
              <a:spLocks noChangeArrowheads="1"/>
            </p:cNvSpPr>
            <p:nvPr/>
          </p:nvSpPr>
          <p:spPr bwMode="auto">
            <a:xfrm>
              <a:off x="1374775" y="3694113"/>
              <a:ext cx="1187450"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English, Mike – 4504</a:t>
              </a:r>
            </a:p>
            <a:p>
              <a:pPr algn="ctr">
                <a:defRPr/>
              </a:pPr>
              <a:r>
                <a:rPr lang="en-US" sz="700" dirty="0">
                  <a:latin typeface="Arial Narrow" pitchFamily="34" charset="0"/>
                </a:rPr>
                <a:t>Application Analyst</a:t>
              </a:r>
            </a:p>
          </p:txBody>
        </p:sp>
        <p:sp>
          <p:nvSpPr>
            <p:cNvPr id="249" name="Rectangle 52"/>
            <p:cNvSpPr>
              <a:spLocks noChangeArrowheads="1"/>
            </p:cNvSpPr>
            <p:nvPr/>
          </p:nvSpPr>
          <p:spPr bwMode="auto">
            <a:xfrm>
              <a:off x="5957888" y="3736975"/>
              <a:ext cx="995362" cy="227013"/>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OPEN- 4545</a:t>
              </a:r>
            </a:p>
            <a:p>
              <a:pPr algn="ctr">
                <a:defRPr/>
              </a:pPr>
              <a:r>
                <a:rPr lang="en-US" sz="700" dirty="0">
                  <a:latin typeface="Arial Narrow" pitchFamily="34" charset="0"/>
                </a:rPr>
                <a:t>Application Specialist</a:t>
              </a:r>
            </a:p>
          </p:txBody>
        </p:sp>
        <p:sp>
          <p:nvSpPr>
            <p:cNvPr id="250" name="Rectangle 50"/>
            <p:cNvSpPr>
              <a:spLocks noChangeArrowheads="1"/>
            </p:cNvSpPr>
            <p:nvPr/>
          </p:nvSpPr>
          <p:spPr bwMode="auto">
            <a:xfrm>
              <a:off x="114300" y="3689350"/>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Cernosek, Larry  - 4769</a:t>
              </a:r>
            </a:p>
            <a:p>
              <a:pPr algn="ctr">
                <a:defRPr/>
              </a:pPr>
              <a:r>
                <a:rPr lang="en-US" sz="700" dirty="0">
                  <a:latin typeface="Arial Narrow" pitchFamily="34" charset="0"/>
                </a:rPr>
                <a:t>Application Specialist (PS)</a:t>
              </a:r>
            </a:p>
          </p:txBody>
        </p:sp>
        <p:sp>
          <p:nvSpPr>
            <p:cNvPr id="251" name="Rectangle 52"/>
            <p:cNvSpPr>
              <a:spLocks noChangeArrowheads="1"/>
            </p:cNvSpPr>
            <p:nvPr/>
          </p:nvSpPr>
          <p:spPr bwMode="auto">
            <a:xfrm>
              <a:off x="2641600" y="3983038"/>
              <a:ext cx="1187450"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Daniels, John – 4547</a:t>
              </a:r>
            </a:p>
            <a:p>
              <a:pPr algn="ctr">
                <a:defRPr/>
              </a:pPr>
              <a:r>
                <a:rPr lang="en-US" sz="700" dirty="0">
                  <a:latin typeface="Arial Narrow" pitchFamily="34" charset="0"/>
                </a:rPr>
                <a:t>Technical Analyst</a:t>
              </a:r>
            </a:p>
          </p:txBody>
        </p:sp>
        <p:sp>
          <p:nvSpPr>
            <p:cNvPr id="252" name="Rectangle 27"/>
            <p:cNvSpPr>
              <a:spLocks noChangeArrowheads="1"/>
            </p:cNvSpPr>
            <p:nvPr/>
          </p:nvSpPr>
          <p:spPr bwMode="auto">
            <a:xfrm>
              <a:off x="114300" y="4860925"/>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Open – 4534</a:t>
              </a:r>
            </a:p>
            <a:p>
              <a:pPr algn="ctr">
                <a:defRPr/>
              </a:pPr>
              <a:r>
                <a:rPr lang="en-US" sz="700" dirty="0">
                  <a:latin typeface="Arial Narrow" pitchFamily="34" charset="0"/>
                </a:rPr>
                <a:t>Network Administrator (A/V)</a:t>
              </a:r>
            </a:p>
          </p:txBody>
        </p:sp>
        <p:sp>
          <p:nvSpPr>
            <p:cNvPr id="253" name="Rectangle 52"/>
            <p:cNvSpPr>
              <a:spLocks noChangeArrowheads="1"/>
            </p:cNvSpPr>
            <p:nvPr/>
          </p:nvSpPr>
          <p:spPr bwMode="auto">
            <a:xfrm>
              <a:off x="114300" y="5154613"/>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Shepard, Jake– 4504</a:t>
              </a:r>
            </a:p>
            <a:p>
              <a:pPr algn="ctr">
                <a:defRPr/>
              </a:pPr>
              <a:r>
                <a:rPr lang="en-US" sz="700" dirty="0">
                  <a:latin typeface="Arial Narrow" pitchFamily="34" charset="0"/>
                </a:rPr>
                <a:t>Applications Administrator</a:t>
              </a:r>
            </a:p>
          </p:txBody>
        </p:sp>
        <p:sp>
          <p:nvSpPr>
            <p:cNvPr id="254" name="Rectangle 27"/>
            <p:cNvSpPr>
              <a:spLocks noChangeArrowheads="1"/>
            </p:cNvSpPr>
            <p:nvPr/>
          </p:nvSpPr>
          <p:spPr bwMode="auto">
            <a:xfrm>
              <a:off x="4922838" y="4584700"/>
              <a:ext cx="976312"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Streetman, Marty - 4513</a:t>
              </a:r>
            </a:p>
            <a:p>
              <a:pPr algn="ctr">
                <a:defRPr/>
              </a:pPr>
              <a:r>
                <a:rPr lang="en-US" sz="700" dirty="0">
                  <a:latin typeface="Arial Narrow" pitchFamily="34" charset="0"/>
                </a:rPr>
                <a:t>Application Specialist (DBA)</a:t>
              </a:r>
            </a:p>
          </p:txBody>
        </p:sp>
        <p:sp>
          <p:nvSpPr>
            <p:cNvPr id="255" name="Rectangle 27"/>
            <p:cNvSpPr>
              <a:spLocks noChangeArrowheads="1"/>
            </p:cNvSpPr>
            <p:nvPr/>
          </p:nvSpPr>
          <p:spPr bwMode="auto">
            <a:xfrm>
              <a:off x="114300" y="5446713"/>
              <a:ext cx="1189038"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Streetman, Marty - 4513</a:t>
              </a:r>
            </a:p>
            <a:p>
              <a:pPr algn="ctr">
                <a:defRPr/>
              </a:pPr>
              <a:r>
                <a:rPr lang="en-US" sz="700" dirty="0">
                  <a:latin typeface="Arial Narrow" pitchFamily="34" charset="0"/>
                </a:rPr>
                <a:t>Application Specialist (DBA)</a:t>
              </a:r>
            </a:p>
          </p:txBody>
        </p:sp>
        <p:sp>
          <p:nvSpPr>
            <p:cNvPr id="256" name="Rectangle 12"/>
            <p:cNvSpPr>
              <a:spLocks noChangeArrowheads="1"/>
            </p:cNvSpPr>
            <p:nvPr/>
          </p:nvSpPr>
          <p:spPr bwMode="auto">
            <a:xfrm>
              <a:off x="2622550" y="5157788"/>
              <a:ext cx="1187450"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Watkins, Jeffery 4540</a:t>
              </a:r>
            </a:p>
            <a:p>
              <a:pPr algn="ctr">
                <a:defRPr/>
              </a:pPr>
              <a:r>
                <a:rPr lang="en-US" sz="700" dirty="0">
                  <a:latin typeface="Arial Narrow" pitchFamily="34" charset="0"/>
                </a:rPr>
                <a:t>Network Technician</a:t>
              </a:r>
            </a:p>
          </p:txBody>
        </p:sp>
        <p:sp>
          <p:nvSpPr>
            <p:cNvPr id="257" name="Rectangle 78"/>
            <p:cNvSpPr>
              <a:spLocks noChangeArrowheads="1"/>
            </p:cNvSpPr>
            <p:nvPr/>
          </p:nvSpPr>
          <p:spPr bwMode="auto">
            <a:xfrm>
              <a:off x="2625725" y="5446713"/>
              <a:ext cx="1189038" cy="258762"/>
            </a:xfrm>
            <a:prstGeom prst="rect">
              <a:avLst/>
            </a:prstGeom>
            <a:solidFill>
              <a:schemeClr val="bg1"/>
            </a:solidFill>
            <a:ln w="12700">
              <a:solidFill>
                <a:srgbClr val="CB0F3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Ragsdale, Lisa – 4147</a:t>
              </a:r>
            </a:p>
            <a:p>
              <a:pPr algn="ctr">
                <a:defRPr/>
              </a:pPr>
              <a:r>
                <a:rPr lang="en-US" sz="700" dirty="0">
                  <a:latin typeface="Arial Narrow" pitchFamily="34" charset="0"/>
                </a:rPr>
                <a:t>Communications Assistant</a:t>
              </a:r>
            </a:p>
          </p:txBody>
        </p:sp>
        <p:sp>
          <p:nvSpPr>
            <p:cNvPr id="258" name="Rectangle 78"/>
            <p:cNvSpPr>
              <a:spLocks noChangeArrowheads="1"/>
            </p:cNvSpPr>
            <p:nvPr/>
          </p:nvSpPr>
          <p:spPr bwMode="auto">
            <a:xfrm>
              <a:off x="7483475" y="1220788"/>
              <a:ext cx="1189038" cy="228600"/>
            </a:xfrm>
            <a:prstGeom prst="rect">
              <a:avLst/>
            </a:prstGeom>
            <a:solidFill>
              <a:schemeClr val="bg1"/>
            </a:solidFill>
            <a:ln w="12700">
              <a:solidFill>
                <a:srgbClr val="CB0F3C"/>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dirty="0">
                  <a:latin typeface="Arial Narrow" pitchFamily="34" charset="0"/>
                </a:rPr>
                <a:t>Culling, Rachel– 4101 </a:t>
              </a:r>
            </a:p>
            <a:p>
              <a:pPr algn="ctr">
                <a:defRPr/>
              </a:pPr>
              <a:r>
                <a:rPr lang="en-US" sz="700" dirty="0">
                  <a:latin typeface="Arial Narrow" pitchFamily="34" charset="0"/>
                </a:rPr>
                <a:t>County Operator</a:t>
              </a:r>
            </a:p>
          </p:txBody>
        </p:sp>
        <p:sp>
          <p:nvSpPr>
            <p:cNvPr id="259" name="TextBox 258"/>
            <p:cNvSpPr txBox="1"/>
            <p:nvPr/>
          </p:nvSpPr>
          <p:spPr>
            <a:xfrm>
              <a:off x="6319838" y="522288"/>
              <a:ext cx="2220912" cy="277812"/>
            </a:xfrm>
            <a:prstGeom prst="rect">
              <a:avLst/>
            </a:prstGeom>
            <a:noFill/>
            <a:effectLst>
              <a:outerShdw blurRad="50800" dist="38100" dir="2700000" algn="tl" rotWithShape="0">
                <a:prstClr val="black">
                  <a:alpha val="40000"/>
                </a:prstClr>
              </a:outerShdw>
            </a:effectLst>
          </p:spPr>
          <p:txBody>
            <a:bodyPr>
              <a:spAutoFit/>
            </a:bodyPr>
            <a:lstStyle/>
            <a:p>
              <a:pPr algn="ctr">
                <a:defRPr/>
              </a:pPr>
              <a:r>
                <a:rPr lang="en-US" sz="1200" i="1" cap="small" dirty="0">
                  <a:solidFill>
                    <a:schemeClr val="accent1"/>
                  </a:solidFill>
                  <a:latin typeface="Arial Rounded MT Bold" pitchFamily="34" charset="0"/>
                </a:rPr>
                <a:t>Administrative Services</a:t>
              </a:r>
            </a:p>
          </p:txBody>
        </p:sp>
        <p:cxnSp>
          <p:nvCxnSpPr>
            <p:cNvPr id="260" name="Elbow Connector 259"/>
            <p:cNvCxnSpPr>
              <a:stCxn id="240" idx="3"/>
              <a:endCxn id="237" idx="1"/>
            </p:cNvCxnSpPr>
            <p:nvPr/>
          </p:nvCxnSpPr>
          <p:spPr>
            <a:xfrm flipV="1">
              <a:off x="4230688" y="995363"/>
              <a:ext cx="1736725" cy="527050"/>
            </a:xfrm>
            <a:prstGeom prst="bentConnector3">
              <a:avLst>
                <a:gd name="adj1" fmla="val 50000"/>
              </a:avLst>
            </a:prstGeom>
            <a:ln w="9525" cap="flat">
              <a:solidFill>
                <a:schemeClr val="tx1"/>
              </a:solidFill>
              <a:prstDash val="dash"/>
              <a:round/>
            </a:ln>
            <a:effectLst>
              <a:outerShdw blurRad="50800" dist="38100" dir="2700000" algn="tl" rotWithShape="0">
                <a:prstClr val="black">
                  <a:alpha val="30000"/>
                </a:prstClr>
              </a:outerShdw>
            </a:effectLst>
          </p:spPr>
          <p:style>
            <a:lnRef idx="1">
              <a:schemeClr val="accent1"/>
            </a:lnRef>
            <a:fillRef idx="0">
              <a:schemeClr val="accent1"/>
            </a:fillRef>
            <a:effectRef idx="0">
              <a:schemeClr val="accent1"/>
            </a:effectRef>
            <a:fontRef idx="minor">
              <a:schemeClr val="tx1"/>
            </a:fontRef>
          </p:style>
        </p:cxnSp>
        <p:cxnSp>
          <p:nvCxnSpPr>
            <p:cNvPr id="261" name="Elbow Connector 260"/>
            <p:cNvCxnSpPr>
              <a:stCxn id="237" idx="3"/>
              <a:endCxn id="236" idx="1"/>
            </p:cNvCxnSpPr>
            <p:nvPr/>
          </p:nvCxnSpPr>
          <p:spPr>
            <a:xfrm>
              <a:off x="7156450" y="995363"/>
              <a:ext cx="327025" cy="38100"/>
            </a:xfrm>
            <a:prstGeom prst="bentConnector3">
              <a:avLst>
                <a:gd name="adj1" fmla="val 50000"/>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2" name="Elbow Connector 261"/>
            <p:cNvCxnSpPr>
              <a:stCxn id="237" idx="3"/>
              <a:endCxn id="258" idx="1"/>
            </p:cNvCxnSpPr>
            <p:nvPr/>
          </p:nvCxnSpPr>
          <p:spPr>
            <a:xfrm>
              <a:off x="7156450" y="995363"/>
              <a:ext cx="327025" cy="339725"/>
            </a:xfrm>
            <a:prstGeom prst="bentConnector3">
              <a:avLst>
                <a:gd name="adj1" fmla="val 50000"/>
              </a:avLst>
            </a:prstGeom>
            <a:ln cap="flat">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3" name="Elbow Connector 262"/>
            <p:cNvCxnSpPr>
              <a:stCxn id="240" idx="2"/>
              <a:endCxn id="238" idx="0"/>
            </p:cNvCxnSpPr>
            <p:nvPr/>
          </p:nvCxnSpPr>
          <p:spPr>
            <a:xfrm rot="16200000" flipH="1">
              <a:off x="4095750" y="1216026"/>
              <a:ext cx="344487" cy="1262062"/>
            </a:xfrm>
            <a:prstGeom prst="bentConnector3">
              <a:avLst>
                <a:gd name="adj1" fmla="val 50000"/>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4" name="Elbow Connector 263"/>
            <p:cNvCxnSpPr>
              <a:stCxn id="240" idx="2"/>
              <a:endCxn id="239" idx="0"/>
            </p:cNvCxnSpPr>
            <p:nvPr/>
          </p:nvCxnSpPr>
          <p:spPr>
            <a:xfrm rot="16200000" flipH="1">
              <a:off x="5094288" y="217488"/>
              <a:ext cx="333375" cy="3248025"/>
            </a:xfrm>
            <a:prstGeom prst="bentConnector3">
              <a:avLst>
                <a:gd name="adj1" fmla="val 50000"/>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5" name="Elbow Connector 264"/>
            <p:cNvCxnSpPr>
              <a:stCxn id="240" idx="2"/>
              <a:endCxn id="235" idx="0"/>
            </p:cNvCxnSpPr>
            <p:nvPr/>
          </p:nvCxnSpPr>
          <p:spPr>
            <a:xfrm rot="5400000">
              <a:off x="2003425" y="381001"/>
              <a:ext cx="339725" cy="2927350"/>
            </a:xfrm>
            <a:prstGeom prst="bentConnector3">
              <a:avLst>
                <a:gd name="adj1" fmla="val 50000"/>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6" name="Elbow Connector 265"/>
            <p:cNvCxnSpPr>
              <a:endCxn id="231" idx="0"/>
            </p:cNvCxnSpPr>
            <p:nvPr/>
          </p:nvCxnSpPr>
          <p:spPr>
            <a:xfrm rot="16200000" flipH="1">
              <a:off x="4358481" y="2523332"/>
              <a:ext cx="265113" cy="0"/>
            </a:xfrm>
            <a:prstGeom prst="bentConnector3">
              <a:avLst>
                <a:gd name="adj1" fmla="val 50000"/>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7" name="Elbow Connector 266"/>
            <p:cNvCxnSpPr>
              <a:endCxn id="230" idx="1"/>
            </p:cNvCxnSpPr>
            <p:nvPr/>
          </p:nvCxnSpPr>
          <p:spPr>
            <a:xfrm>
              <a:off x="5410200" y="2390775"/>
              <a:ext cx="557213" cy="423863"/>
            </a:xfrm>
            <a:prstGeom prst="bentConnector3">
              <a:avLst>
                <a:gd name="adj1" fmla="val 50000"/>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68" name="Straight Connector 267"/>
            <p:cNvCxnSpPr>
              <a:stCxn id="235" idx="2"/>
              <a:endCxn id="225" idx="0"/>
            </p:cNvCxnSpPr>
            <p:nvPr/>
          </p:nvCxnSpPr>
          <p:spPr>
            <a:xfrm rot="5400000">
              <a:off x="347662" y="2741613"/>
              <a:ext cx="722313" cy="1588"/>
            </a:xfrm>
            <a:prstGeom prst="line">
              <a:avLst/>
            </a:prstGeom>
            <a:ln>
              <a:solidFill>
                <a:schemeClr val="tx1"/>
              </a:solidFill>
              <a:prstDash val="dash"/>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69" name="Rounded Rectangle 268"/>
            <p:cNvSpPr/>
            <p:nvPr/>
          </p:nvSpPr>
          <p:spPr>
            <a:xfrm>
              <a:off x="2941638" y="776288"/>
              <a:ext cx="1371600" cy="457200"/>
            </a:xfrm>
            <a:prstGeom prst="roundRect">
              <a:avLst>
                <a:gd name="adj" fmla="val 11334"/>
              </a:avLst>
            </a:prstGeom>
            <a:solidFill>
              <a:schemeClr val="bg1"/>
            </a:solidFill>
            <a:ln w="38100">
              <a:solidFill>
                <a:srgbClr val="3333CC"/>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45720" rIns="45720" anchor="ctr"/>
            <a:lstStyle/>
            <a:p>
              <a:pPr algn="ctr">
                <a:defRPr/>
              </a:pPr>
              <a:r>
                <a:rPr lang="en-US" sz="1000" b="1" dirty="0">
                  <a:solidFill>
                    <a:srgbClr val="002060"/>
                  </a:solidFill>
                  <a:effectLst>
                    <a:outerShdw blurRad="38100" dist="38100" dir="2700000" algn="tl">
                      <a:srgbClr val="000000">
                        <a:alpha val="43137"/>
                      </a:srgbClr>
                    </a:outerShdw>
                  </a:effectLst>
                  <a:latin typeface="Arial Narrow" pitchFamily="34" charset="0"/>
                </a:rPr>
                <a:t>Skipworth, Caren - 4501</a:t>
              </a:r>
            </a:p>
            <a:p>
              <a:pPr algn="ctr">
                <a:defRPr/>
              </a:pPr>
              <a:r>
                <a:rPr lang="en-US" sz="900" dirty="0">
                  <a:solidFill>
                    <a:srgbClr val="002060"/>
                  </a:solidFill>
                  <a:effectLst>
                    <a:outerShdw blurRad="38100" dist="38100" dir="2700000" algn="tl">
                      <a:srgbClr val="000000">
                        <a:alpha val="43137"/>
                      </a:srgbClr>
                    </a:outerShdw>
                  </a:effectLst>
                  <a:latin typeface="Arial Narrow" pitchFamily="34" charset="0"/>
                </a:rPr>
                <a:t>IT Director</a:t>
              </a:r>
            </a:p>
          </p:txBody>
        </p:sp>
        <p:cxnSp>
          <p:nvCxnSpPr>
            <p:cNvPr id="270" name="Straight Connector 269"/>
            <p:cNvCxnSpPr/>
            <p:nvPr/>
          </p:nvCxnSpPr>
          <p:spPr>
            <a:xfrm flipV="1">
              <a:off x="6886575" y="1838325"/>
              <a:ext cx="1333500" cy="9525"/>
            </a:xfrm>
            <a:prstGeom prst="line">
              <a:avLst/>
            </a:prstGeom>
            <a:ln w="9525">
              <a:solidFill>
                <a:schemeClr val="tx1"/>
              </a:solidFill>
            </a:ln>
            <a:effectLst>
              <a:outerShdw blurRad="50800" dist="38100" dir="2700000" algn="tl" rotWithShape="0">
                <a:prstClr val="black">
                  <a:alpha val="60000"/>
                </a:prstClr>
              </a:outerShdw>
            </a:effectLst>
          </p:spPr>
          <p:style>
            <a:lnRef idx="1">
              <a:schemeClr val="accent1"/>
            </a:lnRef>
            <a:fillRef idx="0">
              <a:schemeClr val="accent1"/>
            </a:fillRef>
            <a:effectRef idx="0">
              <a:schemeClr val="accent1"/>
            </a:effectRef>
            <a:fontRef idx="minor">
              <a:schemeClr val="tx1"/>
            </a:fontRef>
          </p:style>
        </p:cxnSp>
        <p:cxnSp>
          <p:nvCxnSpPr>
            <p:cNvPr id="271" name="Straight Connector 270"/>
            <p:cNvCxnSpPr>
              <a:endCxn id="240" idx="0"/>
            </p:cNvCxnSpPr>
            <p:nvPr/>
          </p:nvCxnSpPr>
          <p:spPr>
            <a:xfrm rot="16200000" flipH="1">
              <a:off x="3578226" y="1311275"/>
              <a:ext cx="107950" cy="9525"/>
            </a:xfrm>
            <a:prstGeom prst="line">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cxnSp>
          <p:nvCxnSpPr>
            <p:cNvPr id="272" name="Elbow Connector 271"/>
            <p:cNvCxnSpPr>
              <a:stCxn id="234" idx="2"/>
            </p:cNvCxnSpPr>
            <p:nvPr/>
          </p:nvCxnSpPr>
          <p:spPr>
            <a:xfrm rot="16200000" flipH="1">
              <a:off x="7686675" y="2844800"/>
              <a:ext cx="950913" cy="4763"/>
            </a:xfrm>
            <a:prstGeom prst="bentConnector3">
              <a:avLst>
                <a:gd name="adj1" fmla="val 50000"/>
              </a:avLst>
            </a:prstGeom>
            <a:ln>
              <a:solidFill>
                <a:schemeClr val="tx1"/>
              </a:solidFill>
            </a:ln>
            <a:effectLst>
              <a:outerShdw blurRad="50800" dist="38100" dir="2700000" algn="tl" rotWithShape="0">
                <a:prstClr val="black">
                  <a:alpha val="40000"/>
                </a:prstClr>
              </a:outerShdw>
            </a:effectLst>
          </p:spPr>
          <p:style>
            <a:lnRef idx="1">
              <a:schemeClr val="accent1"/>
            </a:lnRef>
            <a:fillRef idx="0">
              <a:schemeClr val="accent1"/>
            </a:fillRef>
            <a:effectRef idx="0">
              <a:schemeClr val="accent1"/>
            </a:effectRef>
            <a:fontRef idx="minor">
              <a:schemeClr val="tx1"/>
            </a:fontRef>
          </p:style>
        </p:cxnSp>
        <p:sp>
          <p:nvSpPr>
            <p:cNvPr id="273" name="Rectangle 25"/>
            <p:cNvSpPr>
              <a:spLocks noChangeArrowheads="1"/>
            </p:cNvSpPr>
            <p:nvPr/>
          </p:nvSpPr>
          <p:spPr bwMode="auto">
            <a:xfrm>
              <a:off x="2624138" y="4854575"/>
              <a:ext cx="118903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Akins, Linda – 4541</a:t>
              </a:r>
            </a:p>
            <a:p>
              <a:pPr algn="ctr">
                <a:defRPr/>
              </a:pPr>
              <a:r>
                <a:rPr lang="en-US" sz="700" dirty="0">
                  <a:latin typeface="Arial Narrow" pitchFamily="34" charset="0"/>
                </a:rPr>
                <a:t>Network Administrator (Server)</a:t>
              </a:r>
            </a:p>
          </p:txBody>
        </p:sp>
        <p:cxnSp>
          <p:nvCxnSpPr>
            <p:cNvPr id="274" name="Straight Connector 273"/>
            <p:cNvCxnSpPr>
              <a:endCxn id="229" idx="0"/>
            </p:cNvCxnSpPr>
            <p:nvPr/>
          </p:nvCxnSpPr>
          <p:spPr>
            <a:xfrm flipH="1">
              <a:off x="3240088" y="1846263"/>
              <a:ext cx="9525" cy="477837"/>
            </a:xfrm>
            <a:prstGeom prst="line">
              <a:avLst/>
            </a:prstGeom>
          </p:spPr>
          <p:style>
            <a:lnRef idx="1">
              <a:schemeClr val="dk1"/>
            </a:lnRef>
            <a:fillRef idx="0">
              <a:schemeClr val="dk1"/>
            </a:fillRef>
            <a:effectRef idx="0">
              <a:schemeClr val="dk1"/>
            </a:effectRef>
            <a:fontRef idx="minor">
              <a:schemeClr val="tx1"/>
            </a:fontRef>
          </p:style>
        </p:cxnSp>
        <p:sp>
          <p:nvSpPr>
            <p:cNvPr id="275" name="Rectangle 51"/>
            <p:cNvSpPr>
              <a:spLocks noChangeArrowheads="1"/>
            </p:cNvSpPr>
            <p:nvPr/>
          </p:nvSpPr>
          <p:spPr bwMode="auto">
            <a:xfrm>
              <a:off x="4932363" y="5162550"/>
              <a:ext cx="966787" cy="228600"/>
            </a:xfrm>
            <a:prstGeom prst="rect">
              <a:avLst/>
            </a:prstGeom>
            <a:solidFill>
              <a:schemeClr val="bg1"/>
            </a:solidFill>
            <a:ln w="12700">
              <a:solidFill>
                <a:srgbClr val="CB0F3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Winans, Robyn – 4582</a:t>
              </a:r>
            </a:p>
            <a:p>
              <a:pPr algn="ctr">
                <a:defRPr/>
              </a:pPr>
              <a:r>
                <a:rPr lang="en-US" sz="700" dirty="0">
                  <a:latin typeface="Arial Narrow" pitchFamily="34" charset="0"/>
                </a:rPr>
                <a:t>Application Analyst </a:t>
              </a:r>
            </a:p>
          </p:txBody>
        </p:sp>
        <p:sp>
          <p:nvSpPr>
            <p:cNvPr id="276" name="Rectangle 62"/>
            <p:cNvSpPr>
              <a:spLocks noChangeArrowheads="1"/>
            </p:cNvSpPr>
            <p:nvPr/>
          </p:nvSpPr>
          <p:spPr bwMode="auto">
            <a:xfrm>
              <a:off x="7029450" y="4021138"/>
              <a:ext cx="1085850"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Sharkey, Tim – 4560</a:t>
              </a:r>
            </a:p>
            <a:p>
              <a:pPr algn="ctr">
                <a:defRPr/>
              </a:pPr>
              <a:r>
                <a:rPr lang="en-US" sz="700" dirty="0">
                  <a:latin typeface="Arial Narrow" pitchFamily="34" charset="0"/>
                </a:rPr>
                <a:t>Network Specialist (Server)</a:t>
              </a:r>
            </a:p>
          </p:txBody>
        </p:sp>
        <p:sp>
          <p:nvSpPr>
            <p:cNvPr id="277" name="Rectangle 64"/>
            <p:cNvSpPr>
              <a:spLocks noChangeArrowheads="1"/>
            </p:cNvSpPr>
            <p:nvPr/>
          </p:nvSpPr>
          <p:spPr bwMode="auto">
            <a:xfrm>
              <a:off x="7029450" y="4275138"/>
              <a:ext cx="1085850" cy="238125"/>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McCurdy, David – 4519</a:t>
              </a:r>
            </a:p>
            <a:p>
              <a:pPr algn="ctr">
                <a:defRPr/>
              </a:pPr>
              <a:r>
                <a:rPr lang="en-US" sz="700" dirty="0">
                  <a:latin typeface="Arial Narrow" pitchFamily="34" charset="0"/>
                </a:rPr>
                <a:t>Network Administrator</a:t>
              </a:r>
            </a:p>
          </p:txBody>
        </p:sp>
        <p:sp>
          <p:nvSpPr>
            <p:cNvPr id="278" name="Rectangle 65"/>
            <p:cNvSpPr>
              <a:spLocks noChangeArrowheads="1"/>
            </p:cNvSpPr>
            <p:nvPr/>
          </p:nvSpPr>
          <p:spPr bwMode="auto">
            <a:xfrm>
              <a:off x="7029450" y="5448300"/>
              <a:ext cx="1085850" cy="227013"/>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Fitzgerald, Maurice - 4546</a:t>
              </a:r>
            </a:p>
            <a:p>
              <a:pPr algn="ctr">
                <a:defRPr/>
              </a:pPr>
              <a:r>
                <a:rPr lang="en-US" sz="700" dirty="0">
                  <a:latin typeface="Arial Narrow" pitchFamily="34" charset="0"/>
                </a:rPr>
                <a:t>Network Technician</a:t>
              </a:r>
            </a:p>
          </p:txBody>
        </p:sp>
        <p:sp>
          <p:nvSpPr>
            <p:cNvPr id="279" name="Rectangle 66"/>
            <p:cNvSpPr>
              <a:spLocks noChangeArrowheads="1"/>
            </p:cNvSpPr>
            <p:nvPr/>
          </p:nvSpPr>
          <p:spPr bwMode="auto">
            <a:xfrm>
              <a:off x="7029450" y="4578350"/>
              <a:ext cx="1085850"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Springfield, Jeff – 4533</a:t>
              </a:r>
            </a:p>
            <a:p>
              <a:pPr algn="ctr">
                <a:defRPr/>
              </a:pPr>
              <a:r>
                <a:rPr lang="en-US" sz="700" dirty="0">
                  <a:latin typeface="Arial Narrow" pitchFamily="34" charset="0"/>
                </a:rPr>
                <a:t>Network  Specialist</a:t>
              </a:r>
            </a:p>
          </p:txBody>
        </p:sp>
        <p:sp>
          <p:nvSpPr>
            <p:cNvPr id="280" name="Rectangle 69"/>
            <p:cNvSpPr>
              <a:spLocks noChangeArrowheads="1"/>
            </p:cNvSpPr>
            <p:nvPr/>
          </p:nvSpPr>
          <p:spPr bwMode="auto">
            <a:xfrm>
              <a:off x="7029450" y="3397250"/>
              <a:ext cx="1085850" cy="238125"/>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Streetman, Marty– 4584</a:t>
              </a:r>
            </a:p>
            <a:p>
              <a:pPr algn="ctr">
                <a:defRPr/>
              </a:pPr>
              <a:r>
                <a:rPr lang="en-US" sz="700" dirty="0">
                  <a:latin typeface="Arial Narrow" pitchFamily="34" charset="0"/>
                </a:rPr>
                <a:t>Application Specialist (CIJS)</a:t>
              </a:r>
            </a:p>
          </p:txBody>
        </p:sp>
        <p:sp>
          <p:nvSpPr>
            <p:cNvPr id="281" name="Rectangle 50"/>
            <p:cNvSpPr>
              <a:spLocks noChangeArrowheads="1"/>
            </p:cNvSpPr>
            <p:nvPr/>
          </p:nvSpPr>
          <p:spPr bwMode="auto">
            <a:xfrm>
              <a:off x="7029450" y="3698875"/>
              <a:ext cx="1085850"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Cernosek, Larry  - 4769</a:t>
              </a:r>
            </a:p>
            <a:p>
              <a:pPr algn="ctr">
                <a:defRPr/>
              </a:pPr>
              <a:r>
                <a:rPr lang="en-US" sz="700" dirty="0">
                  <a:latin typeface="Arial Narrow" pitchFamily="34" charset="0"/>
                </a:rPr>
                <a:t>Application Specialist (PS)</a:t>
              </a:r>
            </a:p>
          </p:txBody>
        </p:sp>
        <p:sp>
          <p:nvSpPr>
            <p:cNvPr id="282" name="Rectangle 27"/>
            <p:cNvSpPr>
              <a:spLocks noChangeArrowheads="1"/>
            </p:cNvSpPr>
            <p:nvPr/>
          </p:nvSpPr>
          <p:spPr bwMode="auto">
            <a:xfrm>
              <a:off x="7029450" y="4870450"/>
              <a:ext cx="1085850"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Clancy, Melinda– 4534</a:t>
              </a:r>
            </a:p>
            <a:p>
              <a:pPr algn="ctr">
                <a:defRPr/>
              </a:pPr>
              <a:r>
                <a:rPr lang="en-US" sz="700" dirty="0">
                  <a:latin typeface="Arial Narrow" pitchFamily="34" charset="0"/>
                </a:rPr>
                <a:t>Network Administrator (A/V)</a:t>
              </a:r>
            </a:p>
          </p:txBody>
        </p:sp>
        <p:sp>
          <p:nvSpPr>
            <p:cNvPr id="283" name="Rectangle 52"/>
            <p:cNvSpPr>
              <a:spLocks noChangeArrowheads="1"/>
            </p:cNvSpPr>
            <p:nvPr/>
          </p:nvSpPr>
          <p:spPr bwMode="auto">
            <a:xfrm>
              <a:off x="7029450" y="5165725"/>
              <a:ext cx="1085850" cy="227013"/>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Shepard, Jake – 4524</a:t>
              </a:r>
            </a:p>
            <a:p>
              <a:pPr algn="ctr">
                <a:defRPr/>
              </a:pPr>
              <a:r>
                <a:rPr lang="en-US" sz="700" dirty="0">
                  <a:latin typeface="Arial Narrow" pitchFamily="34" charset="0"/>
                </a:rPr>
                <a:t>Network Operations Manager</a:t>
              </a:r>
            </a:p>
          </p:txBody>
        </p:sp>
        <p:sp>
          <p:nvSpPr>
            <p:cNvPr id="284" name="Rectangle 27"/>
            <p:cNvSpPr>
              <a:spLocks noChangeArrowheads="1"/>
            </p:cNvSpPr>
            <p:nvPr/>
          </p:nvSpPr>
          <p:spPr bwMode="auto">
            <a:xfrm>
              <a:off x="7010400" y="3094038"/>
              <a:ext cx="1085850" cy="228600"/>
            </a:xfrm>
            <a:prstGeom prst="rect">
              <a:avLst/>
            </a:prstGeom>
            <a:solidFill>
              <a:srgbClr val="FFFF00"/>
            </a:solidFill>
            <a:ln w="12700">
              <a:solidFill>
                <a:srgbClr val="3333CC"/>
              </a:solidFill>
              <a:miter lim="800000"/>
              <a:headEnd/>
              <a:tailEnd/>
            </a:ln>
            <a:effectLst>
              <a:outerShdw blurRad="38100" dist="25400" dir="2700000" sx="98000" sy="98000" algn="tl" rotWithShape="0">
                <a:prstClr val="black">
                  <a:alpha val="30000"/>
                </a:prstClr>
              </a:outerShdw>
            </a:effectLst>
          </p:spPr>
          <p:txBody>
            <a:bodyPr wrap="none" anchor="ctr"/>
            <a:lstStyle/>
            <a:p>
              <a:pPr algn="ctr">
                <a:defRPr/>
              </a:pPr>
              <a:r>
                <a:rPr lang="en-US" sz="800" b="1" dirty="0">
                  <a:latin typeface="Arial Narrow" pitchFamily="34" charset="0"/>
                </a:rPr>
                <a:t>Newman, Craig - 4530</a:t>
              </a:r>
            </a:p>
            <a:p>
              <a:pPr algn="ctr">
                <a:defRPr/>
              </a:pPr>
              <a:r>
                <a:rPr lang="en-US" sz="700" dirty="0">
                  <a:latin typeface="Arial Narrow" pitchFamily="34" charset="0"/>
                </a:rPr>
                <a:t>Infrastructure Manager</a:t>
              </a:r>
            </a:p>
          </p:txBody>
        </p:sp>
        <p:sp>
          <p:nvSpPr>
            <p:cNvPr id="285" name="Line 103"/>
            <p:cNvSpPr>
              <a:spLocks noChangeShapeType="1"/>
            </p:cNvSpPr>
            <p:nvPr/>
          </p:nvSpPr>
          <p:spPr bwMode="auto">
            <a:xfrm>
              <a:off x="8697913" y="2390775"/>
              <a:ext cx="0" cy="207963"/>
            </a:xfrm>
            <a:prstGeom prst="line">
              <a:avLst/>
            </a:prstGeom>
            <a:noFill/>
            <a:ln w="9525">
              <a:solidFill>
                <a:schemeClr val="tx1"/>
              </a:solidFill>
              <a:round/>
              <a:headEnd/>
              <a:tailEnd/>
            </a:ln>
          </p:spPr>
          <p:txBody>
            <a:bodyPr/>
            <a:lstStyle/>
            <a:p>
              <a:endParaRPr lang="en-US"/>
            </a:p>
          </p:txBody>
        </p:sp>
        <p:sp>
          <p:nvSpPr>
            <p:cNvPr id="286" name="Line 108"/>
            <p:cNvSpPr>
              <a:spLocks noChangeShapeType="1"/>
            </p:cNvSpPr>
            <p:nvPr/>
          </p:nvSpPr>
          <p:spPr bwMode="auto">
            <a:xfrm>
              <a:off x="7359650" y="2390775"/>
              <a:ext cx="0" cy="685800"/>
            </a:xfrm>
            <a:prstGeom prst="line">
              <a:avLst/>
            </a:prstGeom>
            <a:noFill/>
            <a:ln w="12700">
              <a:solidFill>
                <a:schemeClr val="tx1"/>
              </a:solidFill>
              <a:prstDash val="dash"/>
              <a:round/>
              <a:headEnd/>
              <a:tailEnd/>
            </a:ln>
          </p:spPr>
          <p:txBody>
            <a:bodyPr/>
            <a:lstStyle/>
            <a:p>
              <a:endParaRPr lang="en-US"/>
            </a:p>
          </p:txBody>
        </p:sp>
        <p:sp>
          <p:nvSpPr>
            <p:cNvPr id="287" name="Line 110"/>
            <p:cNvSpPr>
              <a:spLocks noChangeShapeType="1"/>
            </p:cNvSpPr>
            <p:nvPr/>
          </p:nvSpPr>
          <p:spPr bwMode="auto">
            <a:xfrm>
              <a:off x="8220075" y="1838325"/>
              <a:ext cx="0" cy="152400"/>
            </a:xfrm>
            <a:prstGeom prst="line">
              <a:avLst/>
            </a:prstGeom>
            <a:noFill/>
            <a:ln w="9525">
              <a:solidFill>
                <a:schemeClr val="tx1"/>
              </a:solidFill>
              <a:round/>
              <a:headEnd/>
              <a:tailEnd/>
            </a:ln>
          </p:spPr>
          <p:txBody>
            <a:bodyPr/>
            <a:lstStyle/>
            <a:p>
              <a:endParaRPr lang="en-US"/>
            </a:p>
          </p:txBody>
        </p:sp>
        <p:cxnSp>
          <p:nvCxnSpPr>
            <p:cNvPr id="288" name="Straight Connector 287"/>
            <p:cNvCxnSpPr/>
            <p:nvPr/>
          </p:nvCxnSpPr>
          <p:spPr>
            <a:xfrm flipH="1">
              <a:off x="3192463" y="2647950"/>
              <a:ext cx="4762" cy="438150"/>
            </a:xfrm>
            <a:prstGeom prst="line">
              <a:avLst/>
            </a:prstGeom>
          </p:spPr>
          <p:style>
            <a:lnRef idx="1">
              <a:schemeClr val="dk1"/>
            </a:lnRef>
            <a:fillRef idx="0">
              <a:schemeClr val="dk1"/>
            </a:fillRef>
            <a:effectRef idx="0">
              <a:schemeClr val="dk1"/>
            </a:effectRef>
            <a:fontRef idx="minor">
              <a:schemeClr val="tx1"/>
            </a:fontRef>
          </p:style>
        </p:cxnSp>
        <p:cxnSp>
          <p:nvCxnSpPr>
            <p:cNvPr id="289" name="Straight Connector 288"/>
            <p:cNvCxnSpPr/>
            <p:nvPr/>
          </p:nvCxnSpPr>
          <p:spPr>
            <a:xfrm flipH="1">
              <a:off x="1917700" y="2609850"/>
              <a:ext cx="4763" cy="438150"/>
            </a:xfrm>
            <a:prstGeom prst="line">
              <a:avLst/>
            </a:prstGeom>
          </p:spPr>
          <p:style>
            <a:lnRef idx="1">
              <a:schemeClr val="dk1"/>
            </a:lnRef>
            <a:fillRef idx="0">
              <a:schemeClr val="dk1"/>
            </a:fillRef>
            <a:effectRef idx="0">
              <a:schemeClr val="dk1"/>
            </a:effectRef>
            <a:fontRef idx="minor">
              <a:schemeClr val="tx1"/>
            </a:fontRef>
          </p:style>
        </p:cxnSp>
        <p:cxnSp>
          <p:nvCxnSpPr>
            <p:cNvPr id="290" name="Straight Connector 289"/>
            <p:cNvCxnSpPr/>
            <p:nvPr/>
          </p:nvCxnSpPr>
          <p:spPr>
            <a:xfrm flipH="1">
              <a:off x="5251450" y="2422525"/>
              <a:ext cx="4763" cy="692150"/>
            </a:xfrm>
            <a:prstGeom prst="line">
              <a:avLst/>
            </a:prstGeom>
          </p:spPr>
          <p:style>
            <a:lnRef idx="1">
              <a:schemeClr val="dk1"/>
            </a:lnRef>
            <a:fillRef idx="0">
              <a:schemeClr val="dk1"/>
            </a:fillRef>
            <a:effectRef idx="0">
              <a:schemeClr val="dk1"/>
            </a:effectRef>
            <a:fontRef idx="minor">
              <a:schemeClr val="tx1"/>
            </a:fontRef>
          </p:style>
        </p:cxnSp>
        <p:sp>
          <p:nvSpPr>
            <p:cNvPr id="291" name="Rectangle 88"/>
            <p:cNvSpPr>
              <a:spLocks noChangeArrowheads="1"/>
            </p:cNvSpPr>
            <p:nvPr/>
          </p:nvSpPr>
          <p:spPr bwMode="auto">
            <a:xfrm>
              <a:off x="2035175" y="1990725"/>
              <a:ext cx="1068388" cy="266700"/>
            </a:xfrm>
            <a:prstGeom prst="rect">
              <a:avLst/>
            </a:prstGeom>
            <a:solidFill>
              <a:srgbClr val="CCECFF"/>
            </a:solidFill>
            <a:ln w="28575">
              <a:solidFill>
                <a:schemeClr val="tx1"/>
              </a:solidFill>
              <a:miter lim="800000"/>
              <a:headEnd/>
              <a:tailEnd/>
            </a:ln>
            <a:effectLst>
              <a:outerShdw blurRad="50800" dist="38100" dir="2700000" algn="tl" rotWithShape="0">
                <a:prstClr val="black">
                  <a:alpha val="40000"/>
                </a:prstClr>
              </a:outerShdw>
            </a:effectLst>
          </p:spPr>
          <p:txBody>
            <a:bodyPr wrap="none" anchor="ctr"/>
            <a:lstStyle/>
            <a:p>
              <a:pPr algn="ctr">
                <a:defRPr/>
              </a:pPr>
              <a:r>
                <a:rPr lang="en-US" sz="800" b="1" i="1" dirty="0">
                  <a:solidFill>
                    <a:srgbClr val="002060"/>
                  </a:solidFill>
                  <a:effectLst>
                    <a:outerShdw blurRad="38100" dist="38100" dir="2700000" algn="tl">
                      <a:srgbClr val="000000">
                        <a:alpha val="43137"/>
                      </a:srgbClr>
                    </a:outerShdw>
                  </a:effectLst>
                  <a:latin typeface="Arial Narrow" pitchFamily="34" charset="0"/>
                </a:rPr>
                <a:t>RUN</a:t>
              </a:r>
            </a:p>
            <a:p>
              <a:pPr algn="ctr">
                <a:defRPr/>
              </a:pPr>
              <a:r>
                <a:rPr lang="en-US" sz="700" dirty="0">
                  <a:solidFill>
                    <a:srgbClr val="002060"/>
                  </a:solidFill>
                  <a:effectLst>
                    <a:outerShdw blurRad="38100" dist="38100" dir="2700000" algn="tl">
                      <a:srgbClr val="000000">
                        <a:alpha val="43137"/>
                      </a:srgbClr>
                    </a:outerShdw>
                  </a:effectLst>
                  <a:latin typeface="Arial Narrow" pitchFamily="34" charset="0"/>
                </a:rPr>
                <a:t>Senior Operations </a:t>
              </a:r>
            </a:p>
          </p:txBody>
        </p:sp>
        <p:cxnSp>
          <p:nvCxnSpPr>
            <p:cNvPr id="292" name="Straight Connector 291"/>
            <p:cNvCxnSpPr/>
            <p:nvPr/>
          </p:nvCxnSpPr>
          <p:spPr>
            <a:xfrm flipH="1">
              <a:off x="1935163" y="1857375"/>
              <a:ext cx="4762" cy="438150"/>
            </a:xfrm>
            <a:prstGeom prst="line">
              <a:avLst/>
            </a:prstGeom>
          </p:spPr>
          <p:style>
            <a:lnRef idx="1">
              <a:schemeClr val="dk1"/>
            </a:lnRef>
            <a:fillRef idx="0">
              <a:schemeClr val="dk1"/>
            </a:fillRef>
            <a:effectRef idx="0">
              <a:schemeClr val="dk1"/>
            </a:effectRef>
            <a:fontRef idx="minor">
              <a:schemeClr val="tx1"/>
            </a:fontRef>
          </p:style>
        </p:cxnSp>
        <p:cxnSp>
          <p:nvCxnSpPr>
            <p:cNvPr id="293" name="Straight Connector 292"/>
            <p:cNvCxnSpPr>
              <a:stCxn id="230" idx="2"/>
            </p:cNvCxnSpPr>
            <p:nvPr/>
          </p:nvCxnSpPr>
          <p:spPr>
            <a:xfrm rot="16200000" flipH="1">
              <a:off x="6395244" y="3023394"/>
              <a:ext cx="142875" cy="1587"/>
            </a:xfrm>
            <a:prstGeom prst="line">
              <a:avLst/>
            </a:prstGeom>
          </p:spPr>
          <p:style>
            <a:lnRef idx="1">
              <a:schemeClr val="dk1"/>
            </a:lnRef>
            <a:fillRef idx="0">
              <a:schemeClr val="dk1"/>
            </a:fillRef>
            <a:effectRef idx="0">
              <a:schemeClr val="dk1"/>
            </a:effectRef>
            <a:fontRef idx="minor">
              <a:schemeClr val="tx1"/>
            </a:fontRef>
          </p:style>
        </p:cxnSp>
        <p:cxnSp>
          <p:nvCxnSpPr>
            <p:cNvPr id="294" name="Straight Connector 293"/>
            <p:cNvCxnSpPr/>
            <p:nvPr/>
          </p:nvCxnSpPr>
          <p:spPr>
            <a:xfrm flipV="1">
              <a:off x="4305300" y="838200"/>
              <a:ext cx="1504950" cy="9525"/>
            </a:xfrm>
            <a:prstGeom prst="line">
              <a:avLst/>
            </a:prstGeom>
            <a:ln w="9525">
              <a:solidFill>
                <a:schemeClr val="tx1"/>
              </a:solidFill>
            </a:ln>
            <a:effectLst>
              <a:outerShdw blurRad="50800" dist="38100" dir="2700000" algn="tl" rotWithShape="0">
                <a:prstClr val="black">
                  <a:alpha val="60000"/>
                </a:prstClr>
              </a:outerShdw>
            </a:effectLst>
          </p:spPr>
          <p:style>
            <a:lnRef idx="1">
              <a:schemeClr val="accent1"/>
            </a:lnRef>
            <a:fillRef idx="0">
              <a:schemeClr val="accent1"/>
            </a:fillRef>
            <a:effectRef idx="0">
              <a:schemeClr val="accent1"/>
            </a:effectRef>
            <a:fontRef idx="minor">
              <a:schemeClr val="tx1"/>
            </a:fontRef>
          </p:style>
        </p:cxnSp>
      </p:grpSp>
      <p:sp>
        <p:nvSpPr>
          <p:cNvPr id="295" name="TextBox 294"/>
          <p:cNvSpPr txBox="1"/>
          <p:nvPr/>
        </p:nvSpPr>
        <p:spPr>
          <a:xfrm>
            <a:off x="1676400" y="1066800"/>
            <a:ext cx="1123321" cy="707886"/>
          </a:xfrm>
          <a:prstGeom prst="rect">
            <a:avLst/>
          </a:prstGeom>
          <a:noFill/>
        </p:spPr>
        <p:txBody>
          <a:bodyPr wrap="none" rtlCol="0">
            <a:spAutoFit/>
          </a:bodyPr>
          <a:lstStyle/>
          <a:p>
            <a:r>
              <a:rPr lang="en-US" sz="2000" b="1" dirty="0" smtClean="0">
                <a:ln w="12700">
                  <a:solidFill>
                    <a:schemeClr val="tx2">
                      <a:satMod val="155000"/>
                    </a:schemeClr>
                  </a:solidFill>
                  <a:prstDash val="solid"/>
                </a:ln>
                <a:solidFill>
                  <a:sysClr val="windowText" lastClr="000000"/>
                </a:solidFill>
                <a:effectLst>
                  <a:outerShdw blurRad="41275" dist="20320" dir="1800000" algn="tl" rotWithShape="0">
                    <a:srgbClr val="000000">
                      <a:alpha val="40000"/>
                    </a:srgbClr>
                  </a:outerShdw>
                </a:effectLst>
              </a:rPr>
              <a:t>58 FTE</a:t>
            </a:r>
          </a:p>
          <a:p>
            <a:r>
              <a:rPr lang="en-US" sz="2000" b="1" dirty="0" smtClean="0">
                <a:ln w="12700">
                  <a:solidFill>
                    <a:schemeClr val="tx2">
                      <a:satMod val="155000"/>
                    </a:schemeClr>
                  </a:solidFill>
                  <a:prstDash val="solid"/>
                </a:ln>
                <a:solidFill>
                  <a:sysClr val="windowText" lastClr="000000"/>
                </a:solidFill>
                <a:effectLst>
                  <a:outerShdw blurRad="41275" dist="20320" dir="1800000" algn="tl" rotWithShape="0">
                    <a:srgbClr val="000000">
                      <a:alpha val="40000"/>
                    </a:srgbClr>
                  </a:outerShdw>
                </a:effectLst>
              </a:rPr>
              <a:t>3 Interns</a:t>
            </a:r>
            <a:endParaRPr lang="en-US" sz="2000" b="1" dirty="0">
              <a:ln w="12700">
                <a:solidFill>
                  <a:schemeClr val="tx2">
                    <a:satMod val="155000"/>
                  </a:schemeClr>
                </a:solidFill>
                <a:prstDash val="solid"/>
              </a:ln>
              <a:solidFill>
                <a:sysClr val="windowText" lastClr="000000"/>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1000" fill="hold"/>
                                        <p:tgtEl>
                                          <p:spTgt spid="7"/>
                                        </p:tgtEl>
                                        <p:attrNameLst>
                                          <p:attrName>ppt_x</p:attrName>
                                        </p:attrNameLst>
                                      </p:cBhvr>
                                      <p:tavLst>
                                        <p:tav tm="0">
                                          <p:val>
                                            <p:strVal val="#ppt_x"/>
                                          </p:val>
                                        </p:tav>
                                        <p:tav tm="100000">
                                          <p:val>
                                            <p:strVal val="#ppt_x"/>
                                          </p:val>
                                        </p:tav>
                                      </p:tavLst>
                                    </p:anim>
                                    <p:anim calcmode="lin" valueType="num">
                                      <p:cBhvr additive="base">
                                        <p:cTn id="8" dur="1000" fill="hold"/>
                                        <p:tgtEl>
                                          <p:spTgt spid="7"/>
                                        </p:tgtEl>
                                        <p:attrNameLst>
                                          <p:attrName>ppt_y</p:attrName>
                                        </p:attrNameLst>
                                      </p:cBhvr>
                                      <p:tavLst>
                                        <p:tav tm="0">
                                          <p:val>
                                            <p:strVal val="1+#ppt_h/2"/>
                                          </p:val>
                                        </p:tav>
                                        <p:tav tm="100000">
                                          <p:val>
                                            <p:strVal val="#ppt_y"/>
                                          </p:val>
                                        </p:tav>
                                      </p:tavLst>
                                    </p:anim>
                                  </p:childTnLst>
                                </p:cTn>
                              </p:par>
                              <p:par>
                                <p:cTn id="9" presetID="6" presetClass="emph" presetSubtype="0" fill="hold" grpId="1" nodeType="withEffect">
                                  <p:stCondLst>
                                    <p:cond delay="0"/>
                                  </p:stCondLst>
                                  <p:childTnLst>
                                    <p:animScale>
                                      <p:cBhvr>
                                        <p:cTn id="10" dur="500" fill="hold"/>
                                        <p:tgtEl>
                                          <p:spTgt spid="7"/>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ctrTitle"/>
          </p:nvPr>
        </p:nvSpPr>
        <p:spPr>
          <a:xfrm>
            <a:off x="152400" y="228601"/>
            <a:ext cx="8839200" cy="1295399"/>
          </a:xfrm>
        </p:spPr>
        <p:txBody>
          <a:bodyPr>
            <a:normAutofit/>
          </a:bodyPr>
          <a:lstStyle/>
          <a:p>
            <a:r>
              <a:rPr lang="en-US" sz="2800" b="1" i="1" dirty="0" smtClean="0"/>
              <a:t>IT Organization </a:t>
            </a:r>
            <a:br>
              <a:rPr lang="en-US" sz="2800" b="1" i="1" dirty="0" smtClean="0"/>
            </a:br>
            <a:r>
              <a:rPr lang="en-US" sz="2800" b="1" i="1" dirty="0" smtClean="0"/>
              <a:t>FY12 Title Changes &amp; Reclassifications</a:t>
            </a:r>
            <a:endParaRPr lang="en-US" sz="2800" b="1" i="1" dirty="0"/>
          </a:p>
        </p:txBody>
      </p:sp>
      <p:sp>
        <p:nvSpPr>
          <p:cNvPr id="10" name="Subtitle 9"/>
          <p:cNvSpPr>
            <a:spLocks noGrp="1"/>
          </p:cNvSpPr>
          <p:nvPr>
            <p:ph type="subTitle" idx="1"/>
          </p:nvPr>
        </p:nvSpPr>
        <p:spPr>
          <a:xfrm>
            <a:off x="152400" y="1524000"/>
            <a:ext cx="8839200" cy="4724400"/>
          </a:xfrm>
        </p:spPr>
        <p:txBody>
          <a:bodyPr>
            <a:normAutofit/>
          </a:bodyPr>
          <a:lstStyle/>
          <a:p>
            <a:pPr algn="l">
              <a:buClr>
                <a:schemeClr val="bg2">
                  <a:lumMod val="25000"/>
                </a:schemeClr>
              </a:buClr>
              <a:buFont typeface="Wingdings" pitchFamily="2" charset="2"/>
              <a:buChar char="ü"/>
            </a:pPr>
            <a:endParaRPr lang="en-US" sz="2400" dirty="0" smtClean="0"/>
          </a:p>
          <a:p>
            <a:pPr algn="l"/>
            <a:endParaRPr lang="en-US" dirty="0" smtClean="0"/>
          </a:p>
          <a:p>
            <a:pPr algn="l"/>
            <a:endParaRPr lang="en-US"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6</a:t>
            </a:fld>
            <a:endParaRPr lang="en-US" dirty="0"/>
          </a:p>
        </p:txBody>
      </p:sp>
      <p:pic>
        <p:nvPicPr>
          <p:cNvPr id="5" name="Picture 3" descr="cc_letter_logo4"/>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23544" y="152400"/>
            <a:ext cx="1236662" cy="1263650"/>
          </a:xfrm>
          <a:prstGeom prst="ellipse">
            <a:avLst/>
          </a:prstGeom>
          <a:ln>
            <a:noFill/>
          </a:ln>
          <a:effectLst>
            <a:reflection blurRad="6350" stA="50000" endA="300" endPos="38500" dist="50800" dir="5400000" sy="-100000" algn="bl" rotWithShape="0"/>
            <a:softEdge rad="12700"/>
          </a:effectLst>
          <a:scene3d>
            <a:camera prst="perspectiveContrastingRightFacing" fov="5400000">
              <a:rot lat="20627071" lon="19870164" rev="535747"/>
            </a:camera>
            <a:lightRig rig="chilly" dir="t">
              <a:rot lat="0" lon="0" rev="6600000"/>
            </a:lightRig>
          </a:scene3d>
          <a:sp3d extrusionH="88900" prstMaterial="plastic">
            <a:bevelT w="101600" prst="riblet"/>
            <a:bevelB w="152400" h="50800" prst="softRound"/>
            <a:extrusionClr>
              <a:schemeClr val="accent1">
                <a:lumMod val="75000"/>
              </a:schemeClr>
            </a:extrusionClr>
            <a:contourClr>
              <a:schemeClr val="accent1">
                <a:lumMod val="75000"/>
              </a:schemeClr>
            </a:contourClr>
          </a:sp3d>
        </p:spPr>
      </p:pic>
      <p:sp>
        <p:nvSpPr>
          <p:cNvPr id="6" name="Subtitle 9"/>
          <p:cNvSpPr txBox="1">
            <a:spLocks/>
          </p:cNvSpPr>
          <p:nvPr/>
        </p:nvSpPr>
        <p:spPr>
          <a:xfrm>
            <a:off x="990600" y="2286000"/>
            <a:ext cx="7620000" cy="3352800"/>
          </a:xfrm>
          <a:prstGeom prst="rect">
            <a:avLst/>
          </a:prstGeom>
        </p:spPr>
        <p:txBody>
          <a:bodyPr vert="horz" lIns="91440" tIns="45720" rIns="91440" bIns="45720" rtlCol="0">
            <a:noAutofit/>
          </a:bodyPr>
          <a:lstStyle/>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1" dirty="0" smtClean="0"/>
              <a:t>Title Changes to fit job duties &amp; task under the ITIL structure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1" dirty="0" smtClean="0"/>
              <a:t>Need to update job descriptions</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Approximately 18</a:t>
            </a:r>
            <a:r>
              <a:rPr kumimoji="0" lang="en-US" sz="2000" b="1" i="0" u="none" strike="noStrike" kern="1200" cap="none" spc="0" normalizeH="0" noProof="0" dirty="0" smtClean="0">
                <a:ln>
                  <a:noFill/>
                </a:ln>
                <a:solidFill>
                  <a:schemeClr val="tx1"/>
                </a:solidFill>
                <a:effectLst/>
                <a:uLnTx/>
                <a:uFillTx/>
                <a:latin typeface="+mn-lt"/>
                <a:ea typeface="+mn-ea"/>
                <a:cs typeface="+mn-cs"/>
              </a:rPr>
              <a:t> – 20 title changes</a:t>
            </a:r>
          </a:p>
          <a:p>
            <a:pPr marL="0" marR="0" lvl="0" indent="0" algn="l" defTabSz="914400" rtl="0" eaLnBrk="1" fontAlgn="auto" latinLnBrk="0" hangingPunct="1">
              <a:lnSpc>
                <a:spcPct val="100000"/>
              </a:lnSpc>
              <a:spcBef>
                <a:spcPct val="20000"/>
              </a:spcBef>
              <a:spcAft>
                <a:spcPts val="0"/>
              </a:spcAft>
              <a:buClrTx/>
              <a:buSzTx/>
              <a:tabLst/>
              <a:defRPr/>
            </a:pPr>
            <a:endParaRPr kumimoji="0" lang="en-US" sz="2000" b="1" i="0" u="none" strike="noStrike" kern="1200" cap="none" spc="0" normalizeH="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1" baseline="0" dirty="0" smtClean="0"/>
              <a:t>Reclassifications required</a:t>
            </a:r>
            <a:r>
              <a:rPr lang="en-US" sz="2000" b="1" dirty="0" smtClean="0"/>
              <a:t> for job positions under the ITIL structure</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Need</a:t>
            </a:r>
            <a:r>
              <a:rPr kumimoji="0" lang="en-US" sz="2000" b="1" i="0" u="none" strike="noStrike" kern="1200" cap="none" spc="0" normalizeH="0" noProof="0" dirty="0" smtClean="0">
                <a:ln>
                  <a:noFill/>
                </a:ln>
                <a:solidFill>
                  <a:schemeClr val="tx1"/>
                </a:solidFill>
                <a:effectLst/>
                <a:uLnTx/>
                <a:uFillTx/>
                <a:latin typeface="+mn-lt"/>
                <a:ea typeface="+mn-ea"/>
                <a:cs typeface="+mn-cs"/>
              </a:rPr>
              <a:t> salary survey on positions</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lang="en-US" sz="2000" b="1" baseline="0" dirty="0" smtClean="0"/>
              <a:t>Need</a:t>
            </a:r>
            <a:r>
              <a:rPr lang="en-US" sz="2000" b="1" dirty="0" smtClean="0"/>
              <a:t> to update job descriptions</a:t>
            </a: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r>
              <a:rPr kumimoji="0" lang="en-US" sz="2000" b="1" i="0" u="none" strike="noStrike" kern="1200" cap="none" spc="0" normalizeH="0" baseline="0" noProof="0" dirty="0" smtClean="0">
                <a:ln>
                  <a:noFill/>
                </a:ln>
                <a:solidFill>
                  <a:schemeClr val="tx1"/>
                </a:solidFill>
                <a:effectLst/>
                <a:uLnTx/>
                <a:uFillTx/>
                <a:latin typeface="+mn-lt"/>
                <a:ea typeface="+mn-ea"/>
                <a:cs typeface="+mn-cs"/>
              </a:rPr>
              <a:t>Approximately</a:t>
            </a:r>
            <a:r>
              <a:rPr kumimoji="0" lang="en-US" sz="2000" b="1" i="0" u="none" strike="noStrike" kern="1200" cap="none" spc="0" normalizeH="0" noProof="0" dirty="0" smtClean="0">
                <a:ln>
                  <a:noFill/>
                </a:ln>
                <a:solidFill>
                  <a:schemeClr val="tx1"/>
                </a:solidFill>
                <a:effectLst/>
                <a:uLnTx/>
                <a:uFillTx/>
                <a:latin typeface="+mn-lt"/>
                <a:ea typeface="+mn-ea"/>
                <a:cs typeface="+mn-cs"/>
              </a:rPr>
              <a:t> 6 – 10 positions</a:t>
            </a:r>
          </a:p>
          <a:p>
            <a:pPr marL="0" marR="0" lvl="0" indent="0" algn="l" defTabSz="914400" rtl="0" eaLnBrk="1" fontAlgn="auto" latinLnBrk="0" hangingPunct="1">
              <a:lnSpc>
                <a:spcPct val="100000"/>
              </a:lnSpc>
              <a:spcBef>
                <a:spcPct val="20000"/>
              </a:spcBef>
              <a:spcAft>
                <a:spcPts val="0"/>
              </a:spcAft>
              <a:buClrTx/>
              <a:buSzTx/>
              <a:tabLst/>
              <a:defRPr/>
            </a:pPr>
            <a:endParaRPr kumimoji="0" lang="en-US" sz="1800" b="1" i="0" u="none" strike="noStrike" kern="1200" cap="none" spc="0" normalizeH="0" baseline="0" noProof="0" dirty="0" smtClean="0">
              <a:ln>
                <a:noFill/>
              </a:ln>
              <a:solidFill>
                <a:schemeClr val="tx1"/>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0" marR="0" lvl="0" indent="0" algn="l" defTabSz="914400" rtl="0" eaLnBrk="1" fontAlgn="auto" latinLnBrk="0" hangingPunct="1">
              <a:lnSpc>
                <a:spcPct val="100000"/>
              </a:lnSpc>
              <a:spcBef>
                <a:spcPct val="20000"/>
              </a:spcBef>
              <a:spcAft>
                <a:spcPts val="0"/>
              </a:spcAft>
              <a:buClrTx/>
              <a:buSzTx/>
              <a:buFont typeface="Wingdings" pitchFamily="2" charset="2"/>
              <a:buChar char="ü"/>
              <a:tabLst/>
              <a:defRPr/>
            </a:pPr>
            <a:endParaRPr kumimoji="0" lang="en-US" sz="1800" b="0" i="0" u="none" strike="noStrike" kern="1200" cap="none" spc="0" normalizeH="0" baseline="0" noProof="0" dirty="0">
              <a:ln>
                <a:noFill/>
              </a:ln>
              <a:solidFill>
                <a:schemeClr val="tx1">
                  <a:tint val="75000"/>
                </a:schemeClr>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8"/>
          <p:cNvSpPr>
            <a:spLocks noGrp="1"/>
          </p:cNvSpPr>
          <p:nvPr>
            <p:ph type="ctrTitle"/>
          </p:nvPr>
        </p:nvSpPr>
        <p:spPr>
          <a:xfrm>
            <a:off x="152400" y="228601"/>
            <a:ext cx="8839200" cy="1295399"/>
          </a:xfrm>
        </p:spPr>
        <p:txBody>
          <a:bodyPr>
            <a:normAutofit/>
          </a:bodyPr>
          <a:lstStyle/>
          <a:p>
            <a:r>
              <a:rPr lang="en-US" sz="2800" b="1" i="1" dirty="0" smtClean="0"/>
              <a:t>Aligning IT PFP’s with County’s Goals</a:t>
            </a:r>
            <a:endParaRPr lang="en-US" sz="2800" b="1" i="1" dirty="0"/>
          </a:p>
        </p:txBody>
      </p:sp>
      <p:pic>
        <p:nvPicPr>
          <p:cNvPr id="20" name="Picture 19" descr="pediment"/>
          <p:cNvPicPr/>
          <p:nvPr/>
        </p:nvPicPr>
        <p:blipFill>
          <a:blip r:embed="rId2" cstate="print"/>
          <a:srcRect/>
          <a:stretch>
            <a:fillRect/>
          </a:stretch>
        </p:blipFill>
        <p:spPr bwMode="auto">
          <a:xfrm>
            <a:off x="1447800" y="1219200"/>
            <a:ext cx="6734175" cy="904875"/>
          </a:xfrm>
          <a:prstGeom prst="rect">
            <a:avLst/>
          </a:prstGeom>
          <a:solidFill>
            <a:schemeClr val="accent6">
              <a:lumMod val="40000"/>
              <a:lumOff val="60000"/>
            </a:schemeClr>
          </a:solidFill>
          <a:ln w="9525">
            <a:noFill/>
            <a:miter lim="800000"/>
            <a:headEnd/>
            <a:tailEnd/>
          </a:ln>
          <a:effectLst>
            <a:outerShdw blurRad="50800" dist="50800" dir="5400000" algn="ctr" rotWithShape="0">
              <a:schemeClr val="accent6">
                <a:lumMod val="60000"/>
                <a:lumOff val="40000"/>
              </a:schemeClr>
            </a:outerShdw>
          </a:effectLst>
        </p:spPr>
      </p:pic>
      <p:sp>
        <p:nvSpPr>
          <p:cNvPr id="1033" name="Text Box 9"/>
          <p:cNvSpPr txBox="1">
            <a:spLocks noChangeArrowheads="1"/>
          </p:cNvSpPr>
          <p:nvPr/>
        </p:nvSpPr>
        <p:spPr bwMode="auto">
          <a:xfrm>
            <a:off x="1905000" y="2057400"/>
            <a:ext cx="2438400" cy="304800"/>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b="1" i="0" u="none" strike="noStrike" cap="none" normalizeH="0" baseline="0" dirty="0" smtClean="0">
                <a:ln>
                  <a:noFill/>
                </a:ln>
                <a:effectLst/>
                <a:latin typeface="Calibri" pitchFamily="34" charset="0"/>
              </a:rPr>
              <a:t>Collin County Objectives</a:t>
            </a:r>
            <a:endParaRPr kumimoji="0" lang="en-US" b="1" i="0" u="none" strike="noStrike" cap="none" normalizeH="0" baseline="0" dirty="0" smtClean="0">
              <a:ln>
                <a:noFill/>
              </a:ln>
              <a:effectLst/>
              <a:latin typeface="Arial" pitchFamily="34" charset="0"/>
            </a:endParaRPr>
          </a:p>
        </p:txBody>
      </p:sp>
      <p:sp>
        <p:nvSpPr>
          <p:cNvPr id="1034" name="Text Box 10"/>
          <p:cNvSpPr txBox="1">
            <a:spLocks noChangeArrowheads="1"/>
          </p:cNvSpPr>
          <p:nvPr/>
        </p:nvSpPr>
        <p:spPr bwMode="auto">
          <a:xfrm>
            <a:off x="4648200" y="2057400"/>
            <a:ext cx="3048000" cy="323850"/>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b="1" i="0" u="none" strike="noStrike" cap="none" normalizeH="0" baseline="0" dirty="0" smtClean="0">
                <a:ln>
                  <a:noFill/>
                </a:ln>
                <a:effectLst/>
                <a:latin typeface="Calibri" pitchFamily="34" charset="0"/>
              </a:rPr>
              <a:t>Information Technology Objectives</a:t>
            </a:r>
            <a:endParaRPr kumimoji="0" lang="en-US" b="0" i="0" u="none" strike="noStrike" cap="none" normalizeH="0" baseline="0" dirty="0" smtClean="0">
              <a:ln>
                <a:noFill/>
              </a:ln>
              <a:effectLst/>
              <a:latin typeface="Arial" pitchFamily="34" charset="0"/>
            </a:endParaRPr>
          </a:p>
        </p:txBody>
      </p:sp>
      <p:pic>
        <p:nvPicPr>
          <p:cNvPr id="23" name="Picture 22" descr="pillars4"/>
          <p:cNvPicPr/>
          <p:nvPr/>
        </p:nvPicPr>
        <p:blipFill>
          <a:blip r:embed="rId3" cstate="print"/>
          <a:srcRect/>
          <a:stretch>
            <a:fillRect/>
          </a:stretch>
        </p:blipFill>
        <p:spPr bwMode="auto">
          <a:xfrm>
            <a:off x="1828800" y="2362200"/>
            <a:ext cx="5973445" cy="2362200"/>
          </a:xfrm>
          <a:prstGeom prst="rect">
            <a:avLst/>
          </a:prstGeom>
          <a:noFill/>
          <a:ln w="9525">
            <a:noFill/>
            <a:miter lim="800000"/>
            <a:headEnd/>
            <a:tailEnd/>
          </a:ln>
        </p:spPr>
      </p:pic>
      <p:pic>
        <p:nvPicPr>
          <p:cNvPr id="37" name="Picture 36" descr="foundation"/>
          <p:cNvPicPr/>
          <p:nvPr/>
        </p:nvPicPr>
        <p:blipFill>
          <a:blip r:embed="rId4" cstate="print"/>
          <a:srcRect/>
          <a:stretch>
            <a:fillRect/>
          </a:stretch>
        </p:blipFill>
        <p:spPr bwMode="auto">
          <a:xfrm>
            <a:off x="1828800" y="4724400"/>
            <a:ext cx="6029325" cy="457200"/>
          </a:xfrm>
          <a:prstGeom prst="rect">
            <a:avLst/>
          </a:prstGeom>
          <a:solidFill>
            <a:schemeClr val="accent2">
              <a:lumMod val="50000"/>
            </a:schemeClr>
          </a:solidFill>
          <a:ln w="9525">
            <a:noFill/>
            <a:miter lim="800000"/>
            <a:headEnd/>
            <a:tailEnd/>
          </a:ln>
        </p:spPr>
      </p:pic>
      <p:pic>
        <p:nvPicPr>
          <p:cNvPr id="38" name="Picture 37" descr="foundation"/>
          <p:cNvPicPr/>
          <p:nvPr/>
        </p:nvPicPr>
        <p:blipFill>
          <a:blip r:embed="rId4" cstate="print"/>
          <a:srcRect/>
          <a:stretch>
            <a:fillRect/>
          </a:stretch>
        </p:blipFill>
        <p:spPr bwMode="auto">
          <a:xfrm>
            <a:off x="1676400" y="5181600"/>
            <a:ext cx="6334760" cy="352425"/>
          </a:xfrm>
          <a:prstGeom prst="rect">
            <a:avLst/>
          </a:prstGeom>
          <a:solidFill>
            <a:schemeClr val="accent2">
              <a:lumMod val="50000"/>
            </a:schemeClr>
          </a:solidFill>
          <a:ln w="9525">
            <a:noFill/>
            <a:miter lim="800000"/>
            <a:headEnd/>
            <a:tailEnd/>
          </a:ln>
        </p:spPr>
      </p:pic>
      <p:pic>
        <p:nvPicPr>
          <p:cNvPr id="39" name="Picture 38" descr="foundation"/>
          <p:cNvPicPr/>
          <p:nvPr/>
        </p:nvPicPr>
        <p:blipFill>
          <a:blip r:embed="rId5" cstate="print"/>
          <a:srcRect/>
          <a:stretch>
            <a:fillRect/>
          </a:stretch>
        </p:blipFill>
        <p:spPr bwMode="auto">
          <a:xfrm>
            <a:off x="1600200" y="5486400"/>
            <a:ext cx="6543675" cy="352425"/>
          </a:xfrm>
          <a:prstGeom prst="rect">
            <a:avLst/>
          </a:prstGeom>
          <a:noFill/>
          <a:ln w="9525">
            <a:noFill/>
            <a:miter lim="800000"/>
            <a:headEnd/>
            <a:tailEnd/>
          </a:ln>
        </p:spPr>
      </p:pic>
      <p:pic>
        <p:nvPicPr>
          <p:cNvPr id="40" name="Picture 39" descr="foundation"/>
          <p:cNvPicPr/>
          <p:nvPr/>
        </p:nvPicPr>
        <p:blipFill>
          <a:blip r:embed="rId6" cstate="print"/>
          <a:srcRect/>
          <a:stretch>
            <a:fillRect/>
          </a:stretch>
        </p:blipFill>
        <p:spPr bwMode="auto">
          <a:xfrm>
            <a:off x="1447800" y="5791200"/>
            <a:ext cx="6924675" cy="352425"/>
          </a:xfrm>
          <a:prstGeom prst="rect">
            <a:avLst/>
          </a:prstGeom>
          <a:noFill/>
          <a:ln w="9525">
            <a:noFill/>
            <a:miter lim="800000"/>
            <a:headEnd/>
            <a:tailEnd/>
          </a:ln>
        </p:spPr>
      </p:pic>
      <p:grpSp>
        <p:nvGrpSpPr>
          <p:cNvPr id="1040" name="Group 16"/>
          <p:cNvGrpSpPr>
            <a:grpSpLocks/>
          </p:cNvGrpSpPr>
          <p:nvPr/>
        </p:nvGrpSpPr>
        <p:grpSpPr bwMode="auto">
          <a:xfrm>
            <a:off x="1981200" y="4724404"/>
            <a:ext cx="5861050" cy="304561"/>
            <a:chOff x="956" y="7212"/>
            <a:chExt cx="9228" cy="480"/>
          </a:xfrm>
        </p:grpSpPr>
        <p:sp>
          <p:nvSpPr>
            <p:cNvPr id="1041" name="Text Box 17"/>
            <p:cNvSpPr txBox="1">
              <a:spLocks noChangeArrowheads="1"/>
            </p:cNvSpPr>
            <p:nvPr/>
          </p:nvSpPr>
          <p:spPr bwMode="auto">
            <a:xfrm>
              <a:off x="956" y="7219"/>
              <a:ext cx="2280" cy="473"/>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200" b="1" i="0" u="none" strike="noStrike" cap="none" normalizeH="0" baseline="0" dirty="0" smtClean="0">
                  <a:ln>
                    <a:noFill/>
                  </a:ln>
                  <a:effectLst/>
                  <a:latin typeface="Arial" pitchFamily="34" charset="0"/>
                  <a:cs typeface="Arial" pitchFamily="34" charset="0"/>
                </a:rPr>
                <a:t>Transform Team</a:t>
              </a:r>
              <a:endParaRPr kumimoji="0" lang="en-US" sz="1200" b="0" i="0" u="none" strike="noStrike" cap="none" normalizeH="0" baseline="0" dirty="0" smtClean="0">
                <a:ln>
                  <a:noFill/>
                </a:ln>
                <a:effectLst/>
                <a:latin typeface="Arial" pitchFamily="34" charset="0"/>
                <a:cs typeface="Arial" pitchFamily="34" charset="0"/>
              </a:endParaRPr>
            </a:p>
          </p:txBody>
        </p:sp>
        <p:sp>
          <p:nvSpPr>
            <p:cNvPr id="1042" name="Text Box 18"/>
            <p:cNvSpPr txBox="1">
              <a:spLocks noChangeArrowheads="1"/>
            </p:cNvSpPr>
            <p:nvPr/>
          </p:nvSpPr>
          <p:spPr bwMode="auto">
            <a:xfrm>
              <a:off x="3641" y="7219"/>
              <a:ext cx="1756" cy="473"/>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effectLst/>
                  <a:latin typeface="Calibri" pitchFamily="34" charset="0"/>
                </a:rPr>
                <a:t>Plan Team</a:t>
              </a:r>
              <a:endParaRPr kumimoji="0" lang="en-US" sz="1400" b="0" i="0" u="none" strike="noStrike" cap="none" normalizeH="0" baseline="0" dirty="0" smtClean="0">
                <a:ln>
                  <a:noFill/>
                </a:ln>
                <a:effectLst/>
                <a:latin typeface="Arial" pitchFamily="34" charset="0"/>
              </a:endParaRPr>
            </a:p>
          </p:txBody>
        </p:sp>
        <p:sp>
          <p:nvSpPr>
            <p:cNvPr id="1043" name="Text Box 19"/>
            <p:cNvSpPr txBox="1">
              <a:spLocks noChangeArrowheads="1"/>
            </p:cNvSpPr>
            <p:nvPr/>
          </p:nvSpPr>
          <p:spPr bwMode="auto">
            <a:xfrm>
              <a:off x="5911" y="7220"/>
              <a:ext cx="1756" cy="472"/>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effectLst/>
                  <a:latin typeface="Calibri" pitchFamily="34" charset="0"/>
                </a:rPr>
                <a:t>Build Team</a:t>
              </a:r>
              <a:endParaRPr kumimoji="0" lang="en-US" sz="1400" b="0" i="0" u="none" strike="noStrike" cap="none" normalizeH="0" baseline="0" dirty="0" smtClean="0">
                <a:ln>
                  <a:noFill/>
                </a:ln>
                <a:effectLst/>
                <a:latin typeface="Arial" pitchFamily="34" charset="0"/>
              </a:endParaRPr>
            </a:p>
          </p:txBody>
        </p:sp>
        <p:sp>
          <p:nvSpPr>
            <p:cNvPr id="1044" name="Text Box 20"/>
            <p:cNvSpPr txBox="1">
              <a:spLocks noChangeArrowheads="1"/>
            </p:cNvSpPr>
            <p:nvPr/>
          </p:nvSpPr>
          <p:spPr bwMode="auto">
            <a:xfrm>
              <a:off x="8428" y="7212"/>
              <a:ext cx="1756" cy="480"/>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effectLst/>
                  <a:latin typeface="Calibri" pitchFamily="34" charset="0"/>
                </a:rPr>
                <a:t>Run Team</a:t>
              </a:r>
              <a:endParaRPr kumimoji="0" lang="en-US" sz="1400" b="0" i="0" u="none" strike="noStrike" cap="none" normalizeH="0" baseline="0" dirty="0" smtClean="0">
                <a:ln>
                  <a:noFill/>
                </a:ln>
                <a:effectLst/>
                <a:latin typeface="Arial" pitchFamily="34" charset="0"/>
              </a:endParaRPr>
            </a:p>
          </p:txBody>
        </p:sp>
      </p:grpSp>
      <p:sp>
        <p:nvSpPr>
          <p:cNvPr id="1045" name="Text Box 21"/>
          <p:cNvSpPr txBox="1">
            <a:spLocks noChangeArrowheads="1"/>
          </p:cNvSpPr>
          <p:nvPr/>
        </p:nvSpPr>
        <p:spPr bwMode="auto">
          <a:xfrm>
            <a:off x="2057400" y="5105400"/>
            <a:ext cx="5781675" cy="304800"/>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effectLst/>
                <a:latin typeface="Calibri" pitchFamily="34" charset="0"/>
              </a:rPr>
              <a:t>Policies, Processes, Procedures, Standards, Tools, Education and Training</a:t>
            </a:r>
            <a:endParaRPr kumimoji="0" lang="en-US" sz="1400" b="0" i="0" u="none" strike="noStrike" cap="none" normalizeH="0" baseline="0" dirty="0" smtClean="0">
              <a:ln>
                <a:noFill/>
              </a:ln>
              <a:effectLst/>
              <a:latin typeface="Arial" pitchFamily="34" charset="0"/>
            </a:endParaRPr>
          </a:p>
        </p:txBody>
      </p:sp>
      <p:sp>
        <p:nvSpPr>
          <p:cNvPr id="1047" name="Text Box 23"/>
          <p:cNvSpPr txBox="1">
            <a:spLocks noChangeArrowheads="1"/>
          </p:cNvSpPr>
          <p:nvPr/>
        </p:nvSpPr>
        <p:spPr bwMode="auto">
          <a:xfrm>
            <a:off x="1676400" y="5486400"/>
            <a:ext cx="6324600" cy="304800"/>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effectLst/>
                <a:latin typeface="Calibri" pitchFamily="34" charset="0"/>
              </a:rPr>
              <a:t>IT Director, IT Assistant Director, IT Leadership Team, Managers, Methodologies</a:t>
            </a:r>
            <a:endParaRPr kumimoji="0" lang="en-US" sz="1400" b="0" i="0" u="none" strike="noStrike" cap="none" normalizeH="0" baseline="0" dirty="0" smtClean="0">
              <a:ln>
                <a:noFill/>
              </a:ln>
              <a:effectLst/>
              <a:latin typeface="Arial" pitchFamily="34" charset="0"/>
            </a:endParaRPr>
          </a:p>
        </p:txBody>
      </p:sp>
      <p:pic>
        <p:nvPicPr>
          <p:cNvPr id="49" name="Picture 48" descr="foundation"/>
          <p:cNvPicPr/>
          <p:nvPr/>
        </p:nvPicPr>
        <p:blipFill>
          <a:blip r:embed="rId5" cstate="print"/>
          <a:srcRect/>
          <a:stretch>
            <a:fillRect/>
          </a:stretch>
        </p:blipFill>
        <p:spPr bwMode="auto">
          <a:xfrm>
            <a:off x="1143000" y="6172200"/>
            <a:ext cx="7172325" cy="361950"/>
          </a:xfrm>
          <a:prstGeom prst="rect">
            <a:avLst/>
          </a:prstGeom>
          <a:noFill/>
          <a:ln w="9525">
            <a:noFill/>
            <a:miter lim="800000"/>
            <a:headEnd/>
            <a:tailEnd/>
          </a:ln>
        </p:spPr>
      </p:pic>
      <p:sp>
        <p:nvSpPr>
          <p:cNvPr id="1050" name="Text Box 26"/>
          <p:cNvSpPr txBox="1">
            <a:spLocks noChangeArrowheads="1"/>
          </p:cNvSpPr>
          <p:nvPr/>
        </p:nvSpPr>
        <p:spPr bwMode="auto">
          <a:xfrm>
            <a:off x="2971800" y="5867400"/>
            <a:ext cx="4343400" cy="304800"/>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effectLst/>
                <a:latin typeface="Calibri" pitchFamily="34" charset="0"/>
              </a:rPr>
              <a:t>IT Staff, Collin County Supporting Departments</a:t>
            </a:r>
            <a:endParaRPr kumimoji="0" lang="en-US" sz="1400" b="0" i="0" u="none" strike="noStrike" cap="none" normalizeH="0" baseline="0" dirty="0" smtClean="0">
              <a:ln>
                <a:noFill/>
              </a:ln>
              <a:effectLst/>
              <a:latin typeface="Arial" pitchFamily="34" charset="0"/>
            </a:endParaRPr>
          </a:p>
        </p:txBody>
      </p:sp>
      <p:sp>
        <p:nvSpPr>
          <p:cNvPr id="1053" name="Text Box 29"/>
          <p:cNvSpPr txBox="1">
            <a:spLocks noChangeArrowheads="1"/>
          </p:cNvSpPr>
          <p:nvPr/>
        </p:nvSpPr>
        <p:spPr bwMode="auto">
          <a:xfrm>
            <a:off x="3886200" y="6248400"/>
            <a:ext cx="2349274" cy="304800"/>
          </a:xfrm>
          <a:prstGeom prst="rect">
            <a:avLst/>
          </a:prstGeom>
          <a:solidFill>
            <a:schemeClr val="accent2">
              <a:lumMod val="75000"/>
            </a:schemeClr>
          </a:solidFill>
          <a:ln>
            <a:headEnd/>
            <a:tailEnd/>
          </a:ln>
        </p:spPr>
        <p:style>
          <a:lnRef idx="2">
            <a:schemeClr val="dk1"/>
          </a:lnRef>
          <a:fillRef idx="1">
            <a:schemeClr val="lt1"/>
          </a:fillRef>
          <a:effectRef idx="0">
            <a:schemeClr val="dk1"/>
          </a:effectRef>
          <a:fontRef idx="minor">
            <a:schemeClr val="dk1"/>
          </a:fontRef>
        </p:style>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1400" b="1" i="0" u="none" strike="noStrike" cap="none" normalizeH="0" baseline="0" dirty="0" smtClean="0">
                <a:ln>
                  <a:noFill/>
                </a:ln>
                <a:effectLst/>
                <a:latin typeface="Calibri" pitchFamily="34" charset="0"/>
              </a:rPr>
              <a:t>Citizens, Business Tax Base</a:t>
            </a:r>
            <a:endParaRPr kumimoji="0" lang="en-US" sz="1400" b="0" i="0" u="none" strike="noStrike" cap="none" normalizeH="0" baseline="0" dirty="0" smtClean="0">
              <a:ln>
                <a:noFill/>
              </a:ln>
              <a:effectLst/>
              <a:latin typeface="Arial" pitchFamily="34" charset="0"/>
            </a:endParaRPr>
          </a:p>
        </p:txBody>
      </p:sp>
      <p:sp>
        <p:nvSpPr>
          <p:cNvPr id="21" name="Slide Number Placeholder 20"/>
          <p:cNvSpPr>
            <a:spLocks noGrp="1"/>
          </p:cNvSpPr>
          <p:nvPr>
            <p:ph type="sldNum" sz="quarter" idx="12"/>
          </p:nvPr>
        </p:nvSpPr>
        <p:spPr/>
        <p:txBody>
          <a:bodyPr/>
          <a:lstStyle/>
          <a:p>
            <a:fld id="{F4C90445-B327-496E-9B95-B2874963553C}" type="slidenum">
              <a:rPr lang="en-US" smtClean="0"/>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1"/>
          <p:cNvSpPr>
            <a:spLocks noChangeArrowheads="1"/>
          </p:cNvSpPr>
          <p:nvPr/>
        </p:nvSpPr>
        <p:spPr bwMode="auto">
          <a:xfrm>
            <a:off x="228600" y="1447800"/>
            <a:ext cx="8686800" cy="4893647"/>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Purpose:</a:t>
            </a:r>
            <a:endParaRPr kumimoji="0" lang="en-US" sz="20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The Department of Information Technology delivers qualitative and innovative information technology solutions to citizens, to the business community and to Collin County staff for convenient access to appropriate information and services.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sng" strike="noStrike" cap="none" normalizeH="0" baseline="0" dirty="0" smtClean="0">
                <a:ln>
                  <a:noFill/>
                </a:ln>
                <a:solidFill>
                  <a:schemeClr val="tx1"/>
                </a:solidFill>
                <a:effectLst/>
                <a:latin typeface="Arial" pitchFamily="34" charset="0"/>
                <a:ea typeface="Times New Roman" pitchFamily="18" charset="0"/>
                <a:cs typeface="Arial" pitchFamily="34" charset="0"/>
              </a:rPr>
              <a:t>Goals &amp; Objectives:</a:t>
            </a:r>
            <a:endParaRPr kumimoji="0" lang="en-US" sz="2000" b="1" i="0" u="none" strike="noStrike" cap="none" normalizeH="0" baseline="0" dirty="0" smtClean="0">
              <a:ln>
                <a:noFill/>
              </a:ln>
              <a:solidFill>
                <a:schemeClr val="tx1"/>
              </a:solidFill>
              <a:effectLst/>
              <a:latin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sz="20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Work with County Departments to improve business operations by thoroughly understanding business needs and by planning, implementing and managing the best information technology solutions available.</a:t>
            </a:r>
            <a:endParaRPr kumimoji="0" lang="en-US" sz="20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sz="20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Provide citizens, the business community and Collin County staff with convenient access to appropriate information and services through technology teamwork and eGovernment.</a:t>
            </a:r>
            <a:endParaRPr kumimoji="0" lang="en-US" sz="200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sz="200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Ensure effective technical and fiscal management of the Department’s operations, resources, projects and contracts.</a:t>
            </a:r>
            <a:endParaRPr kumimoji="0" lang="en-US" sz="2000" i="0" u="none" strike="noStrike" cap="none" normalizeH="0" baseline="0" dirty="0" smtClean="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ndParaRPr>
          </a:p>
        </p:txBody>
      </p:sp>
      <p:sp>
        <p:nvSpPr>
          <p:cNvPr id="7" name="Title 8"/>
          <p:cNvSpPr>
            <a:spLocks noGrp="1"/>
          </p:cNvSpPr>
          <p:nvPr>
            <p:ph type="ctrTitle"/>
          </p:nvPr>
        </p:nvSpPr>
        <p:spPr>
          <a:xfrm>
            <a:off x="152400" y="228601"/>
            <a:ext cx="8839200" cy="1295399"/>
          </a:xfrm>
        </p:spPr>
        <p:txBody>
          <a:bodyPr>
            <a:normAutofit/>
          </a:bodyPr>
          <a:lstStyle/>
          <a:p>
            <a:r>
              <a:rPr lang="en-US" sz="3200" b="1" i="1" dirty="0" smtClean="0"/>
              <a:t>Collin County IT </a:t>
            </a:r>
            <a:endParaRPr lang="en-US" sz="3200" b="1" i="1" dirty="0"/>
          </a:p>
        </p:txBody>
      </p:sp>
      <p:sp>
        <p:nvSpPr>
          <p:cNvPr id="4" name="Slide Number Placeholder 3"/>
          <p:cNvSpPr>
            <a:spLocks noGrp="1"/>
          </p:cNvSpPr>
          <p:nvPr>
            <p:ph type="sldNum" sz="quarter" idx="12"/>
          </p:nvPr>
        </p:nvSpPr>
        <p:spPr/>
        <p:txBody>
          <a:bodyPr/>
          <a:lstStyle/>
          <a:p>
            <a:fld id="{F4C90445-B327-496E-9B95-B2874963553C}" type="slidenum">
              <a:rPr lang="en-US" smtClean="0"/>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8"/>
          <p:cNvSpPr>
            <a:spLocks noGrp="1"/>
          </p:cNvSpPr>
          <p:nvPr>
            <p:ph type="ctrTitle"/>
          </p:nvPr>
        </p:nvSpPr>
        <p:spPr>
          <a:xfrm>
            <a:off x="-152400" y="-304800"/>
            <a:ext cx="8839200" cy="1295399"/>
          </a:xfrm>
        </p:spPr>
        <p:txBody>
          <a:bodyPr>
            <a:normAutofit/>
          </a:bodyPr>
          <a:lstStyle/>
          <a:p>
            <a:r>
              <a:rPr lang="en-US" sz="2800" b="1" i="1" dirty="0" smtClean="0"/>
              <a:t>Collin County IT Budget – 5 Years</a:t>
            </a:r>
            <a:endParaRPr lang="en-US" sz="2800" b="1" i="1" dirty="0"/>
          </a:p>
        </p:txBody>
      </p:sp>
      <p:sp>
        <p:nvSpPr>
          <p:cNvPr id="6" name="Slide Number Placeholder 5"/>
          <p:cNvSpPr>
            <a:spLocks noGrp="1"/>
          </p:cNvSpPr>
          <p:nvPr>
            <p:ph type="sldNum" sz="quarter" idx="12"/>
          </p:nvPr>
        </p:nvSpPr>
        <p:spPr/>
        <p:txBody>
          <a:bodyPr/>
          <a:lstStyle/>
          <a:p>
            <a:fld id="{F4C90445-B327-496E-9B95-B2874963553C}" type="slidenum">
              <a:rPr lang="en-US" smtClean="0"/>
              <a:pPr/>
              <a:t>9</a:t>
            </a:fld>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457200" y="685800"/>
            <a:ext cx="8001000" cy="6049493"/>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echnology Presentatio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Technology Presentation</Template>
  <TotalTime>1493</TotalTime>
  <Words>15625</Words>
  <Application>Microsoft Office PowerPoint</Application>
  <PresentationFormat>On-screen Show (4:3)</PresentationFormat>
  <Paragraphs>1067</Paragraphs>
  <Slides>22</Slides>
  <Notes>4</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Technology Presentation</vt:lpstr>
      <vt:lpstr>Collin County Information Technology   Caren Skipworth, IT Director</vt:lpstr>
      <vt:lpstr>Agenda</vt:lpstr>
      <vt:lpstr>IT Re-Organization to ITIL Fourth Year</vt:lpstr>
      <vt:lpstr>IT Organization - 5 Departments</vt:lpstr>
      <vt:lpstr>Slide 5</vt:lpstr>
      <vt:lpstr>IT Organization  FY12 Title Changes &amp; Reclassifications</vt:lpstr>
      <vt:lpstr>Aligning IT PFP’s with County’s Goals</vt:lpstr>
      <vt:lpstr>Collin County IT </vt:lpstr>
      <vt:lpstr>Collin County IT Budget – 5 Years</vt:lpstr>
      <vt:lpstr>Slide 10</vt:lpstr>
      <vt:lpstr>Slide 11</vt:lpstr>
      <vt:lpstr>Slide 12</vt:lpstr>
      <vt:lpstr>Slide 13</vt:lpstr>
      <vt:lpstr>IT FY2010 Accomplishments </vt:lpstr>
      <vt:lpstr>IT FY2011 Accomplishments </vt:lpstr>
      <vt:lpstr>IT FY2011 Projects In Progress </vt:lpstr>
      <vt:lpstr>Slide 17</vt:lpstr>
      <vt:lpstr>Slide 18</vt:lpstr>
      <vt:lpstr>Slide 19</vt:lpstr>
      <vt:lpstr>Slide 20</vt:lpstr>
      <vt:lpstr>Agenda for June 2011</vt:lpstr>
      <vt:lpstr>Collin County Information Technology   Caren Skipworth, IT Director</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Presenting the new technology   [Technology Name]</dc:title>
  <dc:creator>carens</dc:creator>
  <cp:lastModifiedBy>carens</cp:lastModifiedBy>
  <cp:revision>211</cp:revision>
  <dcterms:created xsi:type="dcterms:W3CDTF">2009-09-22T16:44:43Z</dcterms:created>
  <dcterms:modified xsi:type="dcterms:W3CDTF">2011-03-13T20:24:42Z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TC300061451033</vt:lpwstr>
  </property>
</Properties>
</file>